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67" r:id="rId3"/>
    <p:sldId id="257" r:id="rId4"/>
    <p:sldId id="258" r:id="rId5"/>
    <p:sldId id="259" r:id="rId6"/>
    <p:sldId id="268" r:id="rId7"/>
    <p:sldId id="260" r:id="rId8"/>
    <p:sldId id="261" r:id="rId9"/>
    <p:sldId id="265" r:id="rId10"/>
    <p:sldId id="266" r:id="rId11"/>
    <p:sldId id="269" r:id="rId12"/>
    <p:sldId id="272" r:id="rId13"/>
    <p:sldId id="270" r:id="rId14"/>
    <p:sldId id="271" r:id="rId15"/>
    <p:sldId id="264" r:id="rId16"/>
    <p:sldId id="263" r:id="rId1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7" d="100"/>
          <a:sy n="107" d="100"/>
        </p:scale>
        <p:origin x="-84" y="-3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ru-RU"/>
              <a:t>Образец заголовка</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14.03.2023</a:t>
            </a:fld>
            <a:endParaRPr lang="ru-RU"/>
          </a:p>
        </p:txBody>
      </p:sp>
      <p:sp>
        <p:nvSpPr>
          <p:cNvPr id="8" name="Slide Number Placeholder 7"/>
          <p:cNvSpPr>
            <a:spLocks noGrp="1"/>
          </p:cNvSpPr>
          <p:nvPr>
            <p:ph type="sldNum" sz="quarter" idx="11"/>
          </p:nvPr>
        </p:nvSpPr>
        <p:spPr/>
        <p:txBody>
          <a:bodyPr/>
          <a:lstStyle/>
          <a:p>
            <a:fld id="{B19B0651-EE4F-4900-A07F-96A6BFA9D0F0}" type="slidenum">
              <a:rPr lang="ru-RU" smtClean="0"/>
              <a:t>‹№›</a:t>
            </a:fld>
            <a:endParaRPr lang="ru-RU"/>
          </a:p>
        </p:txBody>
      </p:sp>
      <p:sp>
        <p:nvSpPr>
          <p:cNvPr id="9" name="Footer Placeholder 8"/>
          <p:cNvSpPr>
            <a:spLocks noGrp="1"/>
          </p:cNvSpPr>
          <p:nvPr>
            <p:ph type="ftr" sz="quarter" idx="12"/>
          </p:nvPr>
        </p:nvSpPr>
        <p:spPr/>
        <p:txBody>
          <a:bodyPr/>
          <a:lstStyle/>
          <a:p>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14.03.2023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14.03.2023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14.03.2023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ru-RU"/>
              <a:t>Образец заголовка</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14.03.2023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B4C71EC6-210F-42DE-9C53-41977AD35B3D}" type="datetimeFigureOut">
              <a:rPr lang="ru-RU" smtClean="0"/>
              <a:t>14.03.2023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9" name="Content Placeholder 8"/>
          <p:cNvSpPr>
            <a:spLocks noGrp="1"/>
          </p:cNvSpPr>
          <p:nvPr>
            <p:ph sz="quarter" idx="13"/>
          </p:nvPr>
        </p:nvSpPr>
        <p:spPr>
          <a:xfrm>
            <a:off x="365760" y="1600200"/>
            <a:ext cx="4041648" cy="452628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7" name="Date Placeholder 6"/>
          <p:cNvSpPr>
            <a:spLocks noGrp="1"/>
          </p:cNvSpPr>
          <p:nvPr>
            <p:ph type="dt" sz="half" idx="10"/>
          </p:nvPr>
        </p:nvSpPr>
        <p:spPr/>
        <p:txBody>
          <a:bodyPr/>
          <a:lstStyle/>
          <a:p>
            <a:fld id="{B4C71EC6-210F-42DE-9C53-41977AD35B3D}" type="datetimeFigureOut">
              <a:rPr lang="ru-RU" smtClean="0"/>
              <a:t>14.03.2023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
        <p:nvSpPr>
          <p:cNvPr id="11" name="Content Placeholder 10"/>
          <p:cNvSpPr>
            <a:spLocks noGrp="1"/>
          </p:cNvSpPr>
          <p:nvPr>
            <p:ph sz="quarter" idx="13"/>
          </p:nvPr>
        </p:nvSpPr>
        <p:spPr>
          <a:xfrm>
            <a:off x="457200" y="2212848"/>
            <a:ext cx="4041648" cy="391363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t>14.03.2023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14.03.2023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ru-RU"/>
              <a:t>Образец заголовка</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14.03.2023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ru-RU"/>
              <a:t>Образец заголовка</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14.03.2023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ru-RU"/>
              <a:t>Образец заголовка</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B4C71EC6-210F-42DE-9C53-41977AD35B3D}" type="datetimeFigureOut">
              <a:rPr lang="ru-RU" smtClean="0"/>
              <a:t>14.03.2023</a:t>
            </a:fld>
            <a:endParaRPr lang="ru-RU"/>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ru-RU"/>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B19B0651-EE4F-4900-A07F-96A6BFA9D0F0}" type="slidenum">
              <a:rPr lang="ru-RU" smtClean="0"/>
              <a:t>‹№›</a:t>
            </a:fld>
            <a:endParaRPr lang="ru-RU"/>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tel:+380%20(50)%20222-01-20" TargetMode="External"/><Relationship Id="rId2" Type="http://schemas.openxmlformats.org/officeDocument/2006/relationships/hyperlink" Target="mailto:palace.mukachevo@gmail.com"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4000" cy="6839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ctrTitle"/>
          </p:nvPr>
        </p:nvSpPr>
        <p:spPr>
          <a:xfrm>
            <a:off x="107504" y="1340768"/>
            <a:ext cx="8856984" cy="2403698"/>
          </a:xfrm>
          <a:ln>
            <a:noFill/>
          </a:ln>
        </p:spPr>
        <p:txBody>
          <a:bodyPr>
            <a:noAutofit/>
          </a:bodyPr>
          <a:lstStyle/>
          <a:p>
            <a:r>
              <a:rPr lang="uk-UA" sz="4400" b="1" i="1" dirty="0">
                <a:solidFill>
                  <a:schemeClr val="bg1"/>
                </a:solidFill>
              </a:rPr>
              <a:t>Звіт з </a:t>
            </a:r>
            <a:r>
              <a:rPr lang="uk-UA" sz="4400" b="1" i="1" dirty="0" smtClean="0">
                <a:solidFill>
                  <a:schemeClr val="bg1"/>
                </a:solidFill>
              </a:rPr>
              <a:t>навчальної(</a:t>
            </a:r>
            <a:r>
              <a:rPr lang="uk-UA" sz="4400" b="1" i="1" dirty="0" err="1" smtClean="0">
                <a:solidFill>
                  <a:schemeClr val="bg1"/>
                </a:solidFill>
              </a:rPr>
              <a:t>проєктної</a:t>
            </a:r>
            <a:r>
              <a:rPr lang="uk-UA" sz="4400" b="1" i="1" dirty="0" smtClean="0">
                <a:solidFill>
                  <a:schemeClr val="bg1"/>
                </a:solidFill>
              </a:rPr>
              <a:t>) </a:t>
            </a:r>
            <a:r>
              <a:rPr lang="uk-UA" sz="4400" b="1" i="1" dirty="0">
                <a:solidFill>
                  <a:schemeClr val="bg1"/>
                </a:solidFill>
              </a:rPr>
              <a:t>практики у Комунальному закладі «Палац культури і мистецтв» Мукачівської міської ради</a:t>
            </a:r>
          </a:p>
        </p:txBody>
      </p:sp>
      <p:sp>
        <p:nvSpPr>
          <p:cNvPr id="3" name="Подзаголовок 2"/>
          <p:cNvSpPr>
            <a:spLocks noGrp="1"/>
          </p:cNvSpPr>
          <p:nvPr>
            <p:ph type="subTitle" idx="1"/>
          </p:nvPr>
        </p:nvSpPr>
        <p:spPr>
          <a:xfrm>
            <a:off x="6588224" y="6190456"/>
            <a:ext cx="2555776" cy="648072"/>
          </a:xfrm>
          <a:solidFill>
            <a:schemeClr val="bg1"/>
          </a:solidFill>
        </p:spPr>
        <p:txBody>
          <a:bodyPr>
            <a:normAutofit fontScale="92500" lnSpcReduction="10000"/>
          </a:bodyPr>
          <a:lstStyle/>
          <a:p>
            <a:r>
              <a:rPr lang="uk-UA" sz="1800" dirty="0"/>
              <a:t>Студентки </a:t>
            </a:r>
            <a:r>
              <a:rPr lang="uk-UA" sz="1800" dirty="0" smtClean="0"/>
              <a:t>3-го </a:t>
            </a:r>
            <a:r>
              <a:rPr lang="uk-UA" sz="1800" dirty="0"/>
              <a:t>курсу </a:t>
            </a:r>
          </a:p>
          <a:p>
            <a:r>
              <a:rPr lang="uk-UA" sz="1800" dirty="0"/>
              <a:t>Русин Дарини</a:t>
            </a:r>
          </a:p>
        </p:txBody>
      </p:sp>
    </p:spTree>
    <p:extLst>
      <p:ext uri="{BB962C8B-B14F-4D97-AF65-F5344CB8AC3E}">
        <p14:creationId xmlns:p14="http://schemas.microsoft.com/office/powerpoint/2010/main" val="40335294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2155" y="116632"/>
            <a:ext cx="8229600" cy="763488"/>
          </a:xfrm>
        </p:spPr>
        <p:txBody>
          <a:bodyPr/>
          <a:lstStyle/>
          <a:p>
            <a:r>
              <a:rPr lang="uk-UA" sz="4400" dirty="0" smtClean="0"/>
              <a:t>12.01.«</a:t>
            </a:r>
            <a:r>
              <a:rPr lang="en-US" sz="4400" dirty="0" err="1" smtClean="0"/>
              <a:t>Brevis</a:t>
            </a:r>
            <a:r>
              <a:rPr lang="en-US" sz="4400" dirty="0" smtClean="0"/>
              <a:t> vocal group</a:t>
            </a:r>
            <a:r>
              <a:rPr lang="uk-UA" sz="4400" dirty="0" smtClean="0"/>
              <a:t>»</a:t>
            </a:r>
            <a:endParaRPr lang="ru-RU" sz="4400" dirty="0"/>
          </a:p>
        </p:txBody>
      </p:sp>
      <p:sp>
        <p:nvSpPr>
          <p:cNvPr id="3" name="Объект 2"/>
          <p:cNvSpPr>
            <a:spLocks noGrp="1"/>
          </p:cNvSpPr>
          <p:nvPr>
            <p:ph idx="1"/>
          </p:nvPr>
        </p:nvSpPr>
        <p:spPr>
          <a:xfrm>
            <a:off x="323528" y="880120"/>
            <a:ext cx="8568952" cy="4525963"/>
          </a:xfrm>
        </p:spPr>
        <p:txBody>
          <a:bodyPr>
            <a:normAutofit/>
          </a:bodyPr>
          <a:lstStyle/>
          <a:p>
            <a:r>
              <a:rPr lang="uk-UA" sz="2000" dirty="0" smtClean="0"/>
              <a:t>Першим концертом, до якого була залучена я, був вокальний гурт </a:t>
            </a:r>
            <a:r>
              <a:rPr lang="en-US" sz="2000" dirty="0" err="1" smtClean="0"/>
              <a:t>Brevis</a:t>
            </a:r>
            <a:r>
              <a:rPr lang="uk-UA" sz="2000" dirty="0" smtClean="0"/>
              <a:t>. Справжній український колорит, старовинні архаїчні мелодії колядок та щедрівок, які переплелися із сучасною гармонією. Краса українського багатоголосся в поєднанні із звуковими та візуальними ефектами зробили їхню програму по-справжньому особливою.</a:t>
            </a:r>
            <a:endParaRPr lang="ru-RU" sz="2000" dirty="0"/>
          </a:p>
        </p:txBody>
      </p:sp>
      <p:pic>
        <p:nvPicPr>
          <p:cNvPr id="4" name="Рисунок 3"/>
          <p:cNvPicPr>
            <a:picLocks noChangeAspect="1"/>
          </p:cNvPicPr>
          <p:nvPr/>
        </p:nvPicPr>
        <p:blipFill>
          <a:blip r:embed="rId2"/>
          <a:stretch>
            <a:fillRect/>
          </a:stretch>
        </p:blipFill>
        <p:spPr>
          <a:xfrm>
            <a:off x="1022459" y="2852936"/>
            <a:ext cx="3189501" cy="3902131"/>
          </a:xfrm>
          <a:prstGeom prst="rect">
            <a:avLst/>
          </a:prstGeom>
        </p:spPr>
      </p:pic>
      <p:pic>
        <p:nvPicPr>
          <p:cNvPr id="5" name="Рисунок 4"/>
          <p:cNvPicPr>
            <a:picLocks noChangeAspect="1"/>
          </p:cNvPicPr>
          <p:nvPr/>
        </p:nvPicPr>
        <p:blipFill>
          <a:blip r:embed="rId3"/>
          <a:stretch>
            <a:fillRect/>
          </a:stretch>
        </p:blipFill>
        <p:spPr>
          <a:xfrm>
            <a:off x="4910498" y="2840545"/>
            <a:ext cx="3168352" cy="3914522"/>
          </a:xfrm>
          <a:prstGeom prst="rect">
            <a:avLst/>
          </a:prstGeom>
        </p:spPr>
      </p:pic>
    </p:spTree>
    <p:extLst>
      <p:ext uri="{BB962C8B-B14F-4D97-AF65-F5344CB8AC3E}">
        <p14:creationId xmlns:p14="http://schemas.microsoft.com/office/powerpoint/2010/main" val="30969144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764704"/>
          </a:xfrm>
        </p:spPr>
        <p:txBody>
          <a:bodyPr/>
          <a:lstStyle/>
          <a:p>
            <a:r>
              <a:rPr lang="uk-UA" sz="4000" dirty="0" smtClean="0"/>
              <a:t>21.01. Благодійний концерт</a:t>
            </a:r>
            <a:endParaRPr lang="ru-RU" sz="4000" dirty="0"/>
          </a:p>
        </p:txBody>
      </p:sp>
      <p:sp>
        <p:nvSpPr>
          <p:cNvPr id="3" name="Объект 2"/>
          <p:cNvSpPr>
            <a:spLocks noGrp="1"/>
          </p:cNvSpPr>
          <p:nvPr>
            <p:ph idx="1"/>
          </p:nvPr>
        </p:nvSpPr>
        <p:spPr>
          <a:xfrm>
            <a:off x="323528" y="908720"/>
            <a:ext cx="8568952" cy="5688632"/>
          </a:xfrm>
        </p:spPr>
        <p:txBody>
          <a:bodyPr>
            <a:normAutofit/>
          </a:bodyPr>
          <a:lstStyle/>
          <a:p>
            <a:r>
              <a:rPr lang="uk-UA" sz="2000" dirty="0" smtClean="0"/>
              <a:t>Благодійний концерт від </a:t>
            </a:r>
            <a:r>
              <a:rPr lang="en-US" sz="2000" b="1" dirty="0" smtClean="0"/>
              <a:t>Creative dance </a:t>
            </a:r>
            <a:r>
              <a:rPr lang="en-US" sz="2000" b="1" dirty="0" err="1" smtClean="0"/>
              <a:t>centre</a:t>
            </a:r>
            <a:r>
              <a:rPr lang="en-US" sz="2000" b="1" dirty="0" smtClean="0"/>
              <a:t> </a:t>
            </a:r>
            <a:r>
              <a:rPr lang="uk-UA" sz="2000" dirty="0" smtClean="0"/>
              <a:t>та </a:t>
            </a:r>
            <a:r>
              <a:rPr lang="en-US" sz="2000" b="1" dirty="0" err="1" smtClean="0"/>
              <a:t>Blits</a:t>
            </a:r>
            <a:r>
              <a:rPr lang="en-US" sz="2000" b="1" dirty="0" smtClean="0"/>
              <a:t> dance studio</a:t>
            </a:r>
            <a:r>
              <a:rPr lang="uk-UA" sz="2000" dirty="0" smtClean="0"/>
              <a:t>, які підготували цікаві тематичні номери, для того, щоб підтримати наших захисників. Придбавши квиток на концерт люди долучались до збору коштів на підтримку 105 батальйону 63 механізованої бригади.</a:t>
            </a:r>
            <a:endParaRPr lang="ru-RU" sz="2000" dirty="0"/>
          </a:p>
        </p:txBody>
      </p:sp>
      <p:pic>
        <p:nvPicPr>
          <p:cNvPr id="4" name="Рисунок 3"/>
          <p:cNvPicPr>
            <a:picLocks noChangeAspect="1"/>
          </p:cNvPicPr>
          <p:nvPr/>
        </p:nvPicPr>
        <p:blipFill>
          <a:blip r:embed="rId2"/>
          <a:stretch>
            <a:fillRect/>
          </a:stretch>
        </p:blipFill>
        <p:spPr>
          <a:xfrm>
            <a:off x="863616" y="2531027"/>
            <a:ext cx="3338341" cy="4193085"/>
          </a:xfrm>
          <a:prstGeom prst="rect">
            <a:avLst/>
          </a:prstGeom>
        </p:spPr>
      </p:pic>
      <p:pic>
        <p:nvPicPr>
          <p:cNvPr id="5" name="Рисунок 4"/>
          <p:cNvPicPr>
            <a:picLocks noChangeAspect="1"/>
          </p:cNvPicPr>
          <p:nvPr/>
        </p:nvPicPr>
        <p:blipFill>
          <a:blip r:embed="rId3"/>
          <a:stretch>
            <a:fillRect/>
          </a:stretch>
        </p:blipFill>
        <p:spPr>
          <a:xfrm>
            <a:off x="5076056" y="2531027"/>
            <a:ext cx="3549974" cy="4193085"/>
          </a:xfrm>
          <a:prstGeom prst="rect">
            <a:avLst/>
          </a:prstGeom>
        </p:spPr>
      </p:pic>
    </p:spTree>
    <p:extLst>
      <p:ext uri="{BB962C8B-B14F-4D97-AF65-F5344CB8AC3E}">
        <p14:creationId xmlns:p14="http://schemas.microsoft.com/office/powerpoint/2010/main" val="16500271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764704"/>
          </a:xfrm>
        </p:spPr>
        <p:txBody>
          <a:bodyPr/>
          <a:lstStyle/>
          <a:p>
            <a:r>
              <a:rPr lang="uk-UA" dirty="0" smtClean="0"/>
              <a:t>5.02. «Форпост»</a:t>
            </a:r>
            <a:endParaRPr lang="ru-RU" dirty="0"/>
          </a:p>
        </p:txBody>
      </p:sp>
      <p:sp>
        <p:nvSpPr>
          <p:cNvPr id="3" name="Объект 2"/>
          <p:cNvSpPr>
            <a:spLocks noGrp="1"/>
          </p:cNvSpPr>
          <p:nvPr>
            <p:ph idx="1"/>
          </p:nvPr>
        </p:nvSpPr>
        <p:spPr>
          <a:xfrm>
            <a:off x="0" y="980728"/>
            <a:ext cx="8892480" cy="4525963"/>
          </a:xfrm>
        </p:spPr>
        <p:txBody>
          <a:bodyPr>
            <a:normAutofit/>
          </a:bodyPr>
          <a:lstStyle/>
          <a:p>
            <a:r>
              <a:rPr lang="uk-UA" sz="1800" dirty="0" smtClean="0"/>
              <a:t>Благодійний концерт «Форпост» за участі заслуженого артиста України Івана </a:t>
            </a:r>
            <a:r>
              <a:rPr lang="uk-UA" sz="1800" dirty="0" err="1" smtClean="0"/>
              <a:t>Пилипця</a:t>
            </a:r>
            <a:r>
              <a:rPr lang="uk-UA" sz="1800" dirty="0" smtClean="0"/>
              <a:t> та Поліни </a:t>
            </a:r>
            <a:r>
              <a:rPr lang="uk-UA" sz="1800" dirty="0" err="1" smtClean="0"/>
              <a:t>Дашкової</a:t>
            </a:r>
            <a:r>
              <a:rPr lang="uk-UA" sz="1800" dirty="0" smtClean="0"/>
              <a:t>, Діми Прокопова, народного музичного гурту «Остра </a:t>
            </a:r>
            <a:r>
              <a:rPr lang="uk-UA" sz="1800" dirty="0" err="1" smtClean="0"/>
              <a:t>Тирнина</a:t>
            </a:r>
            <a:r>
              <a:rPr lang="uk-UA" sz="1800" dirty="0" smtClean="0"/>
              <a:t>». Мета концерту – збір коштів для 128 бригади.</a:t>
            </a:r>
            <a:endParaRPr lang="ru-RU" sz="1800" dirty="0"/>
          </a:p>
        </p:txBody>
      </p:sp>
      <p:pic>
        <p:nvPicPr>
          <p:cNvPr id="4" name="Рисунок 3"/>
          <p:cNvPicPr>
            <a:picLocks noChangeAspect="1"/>
          </p:cNvPicPr>
          <p:nvPr/>
        </p:nvPicPr>
        <p:blipFill>
          <a:blip r:embed="rId2"/>
          <a:stretch>
            <a:fillRect/>
          </a:stretch>
        </p:blipFill>
        <p:spPr>
          <a:xfrm>
            <a:off x="5493522" y="-3952605"/>
            <a:ext cx="2849392" cy="3565182"/>
          </a:xfrm>
          <a:prstGeom prst="rect">
            <a:avLst/>
          </a:prstGeom>
        </p:spPr>
      </p:pic>
      <p:pic>
        <p:nvPicPr>
          <p:cNvPr id="6" name="Рисунок 5"/>
          <p:cNvPicPr>
            <a:picLocks noChangeAspect="1"/>
          </p:cNvPicPr>
          <p:nvPr/>
        </p:nvPicPr>
        <p:blipFill rotWithShape="1">
          <a:blip r:embed="rId3"/>
          <a:srcRect t="8576"/>
          <a:stretch/>
        </p:blipFill>
        <p:spPr>
          <a:xfrm>
            <a:off x="3313964" y="1982128"/>
            <a:ext cx="3374827" cy="3838115"/>
          </a:xfrm>
          <a:prstGeom prst="rect">
            <a:avLst/>
          </a:prstGeom>
        </p:spPr>
      </p:pic>
      <p:pic>
        <p:nvPicPr>
          <p:cNvPr id="7" name="Рисунок 6"/>
          <p:cNvPicPr>
            <a:picLocks noChangeAspect="1"/>
          </p:cNvPicPr>
          <p:nvPr/>
        </p:nvPicPr>
        <p:blipFill>
          <a:blip r:embed="rId4"/>
          <a:stretch>
            <a:fillRect/>
          </a:stretch>
        </p:blipFill>
        <p:spPr>
          <a:xfrm>
            <a:off x="6228184" y="3225035"/>
            <a:ext cx="2914821" cy="3632965"/>
          </a:xfrm>
          <a:prstGeom prst="rect">
            <a:avLst/>
          </a:prstGeom>
        </p:spPr>
      </p:pic>
      <p:pic>
        <p:nvPicPr>
          <p:cNvPr id="5" name="Рисунок 4"/>
          <p:cNvPicPr>
            <a:picLocks noChangeAspect="1"/>
          </p:cNvPicPr>
          <p:nvPr/>
        </p:nvPicPr>
        <p:blipFill rotWithShape="1">
          <a:blip r:embed="rId2"/>
          <a:srcRect t="19718"/>
          <a:stretch/>
        </p:blipFill>
        <p:spPr>
          <a:xfrm>
            <a:off x="323528" y="3284984"/>
            <a:ext cx="3287065" cy="3301827"/>
          </a:xfrm>
          <a:prstGeom prst="rect">
            <a:avLst/>
          </a:prstGeom>
        </p:spPr>
      </p:pic>
    </p:spTree>
    <p:extLst>
      <p:ext uri="{BB962C8B-B14F-4D97-AF65-F5344CB8AC3E}">
        <p14:creationId xmlns:p14="http://schemas.microsoft.com/office/powerpoint/2010/main" val="14350702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836712"/>
          </a:xfrm>
        </p:spPr>
        <p:txBody>
          <a:bodyPr/>
          <a:lstStyle/>
          <a:p>
            <a:r>
              <a:rPr lang="uk-UA" dirty="0" smtClean="0"/>
              <a:t>6.02. «</a:t>
            </a:r>
            <a:r>
              <a:rPr lang="en-US" dirty="0" err="1" smtClean="0"/>
              <a:t>Virsky</a:t>
            </a:r>
            <a:r>
              <a:rPr lang="uk-UA" dirty="0" smtClean="0"/>
              <a:t>»</a:t>
            </a:r>
            <a:endParaRPr lang="ru-RU" dirty="0"/>
          </a:p>
        </p:txBody>
      </p:sp>
      <p:sp>
        <p:nvSpPr>
          <p:cNvPr id="3" name="Объект 2"/>
          <p:cNvSpPr>
            <a:spLocks noGrp="1"/>
          </p:cNvSpPr>
          <p:nvPr>
            <p:ph idx="1"/>
          </p:nvPr>
        </p:nvSpPr>
        <p:spPr>
          <a:xfrm>
            <a:off x="251520" y="836712"/>
            <a:ext cx="8640960" cy="4525963"/>
          </a:xfrm>
        </p:spPr>
        <p:txBody>
          <a:bodyPr>
            <a:normAutofit/>
          </a:bodyPr>
          <a:lstStyle/>
          <a:p>
            <a:r>
              <a:rPr lang="uk-UA" sz="2000" dirty="0" smtClean="0"/>
              <a:t>Всесвітньо відомий колектив – Національний заслужений академічний ансамбль танцю України імені Павла Вірського. Яскраві національні костюми, запальна українська енергетика, колорит, виразні рухи, а також віртуозність та оригінальна інтерпретація народних стилів.</a:t>
            </a:r>
            <a:endParaRPr lang="ru-RU" sz="2000" dirty="0"/>
          </a:p>
        </p:txBody>
      </p:sp>
      <p:pic>
        <p:nvPicPr>
          <p:cNvPr id="4" name="Рисунок 3"/>
          <p:cNvPicPr>
            <a:picLocks noChangeAspect="1"/>
          </p:cNvPicPr>
          <p:nvPr/>
        </p:nvPicPr>
        <p:blipFill>
          <a:blip r:embed="rId2"/>
          <a:stretch>
            <a:fillRect/>
          </a:stretch>
        </p:blipFill>
        <p:spPr>
          <a:xfrm>
            <a:off x="109017" y="3429000"/>
            <a:ext cx="4429971" cy="3274326"/>
          </a:xfrm>
          <a:prstGeom prst="rect">
            <a:avLst/>
          </a:prstGeom>
        </p:spPr>
      </p:pic>
      <p:pic>
        <p:nvPicPr>
          <p:cNvPr id="5" name="Рисунок 4"/>
          <p:cNvPicPr>
            <a:picLocks noChangeAspect="1"/>
          </p:cNvPicPr>
          <p:nvPr/>
        </p:nvPicPr>
        <p:blipFill>
          <a:blip r:embed="rId3"/>
          <a:stretch>
            <a:fillRect/>
          </a:stretch>
        </p:blipFill>
        <p:spPr>
          <a:xfrm>
            <a:off x="4572000" y="2636912"/>
            <a:ext cx="4405613" cy="3240360"/>
          </a:xfrm>
          <a:prstGeom prst="rect">
            <a:avLst/>
          </a:prstGeom>
        </p:spPr>
      </p:pic>
    </p:spTree>
    <p:extLst>
      <p:ext uri="{BB962C8B-B14F-4D97-AF65-F5344CB8AC3E}">
        <p14:creationId xmlns:p14="http://schemas.microsoft.com/office/powerpoint/2010/main" val="20364337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836712"/>
          </a:xfrm>
        </p:spPr>
        <p:txBody>
          <a:bodyPr/>
          <a:lstStyle/>
          <a:p>
            <a:r>
              <a:rPr lang="uk-UA" smtClean="0"/>
              <a:t>7.02. </a:t>
            </a:r>
            <a:r>
              <a:rPr lang="uk-UA" dirty="0" smtClean="0"/>
              <a:t>«Без обмежень»</a:t>
            </a:r>
            <a:endParaRPr lang="ru-RU" dirty="0"/>
          </a:p>
        </p:txBody>
      </p:sp>
      <p:sp>
        <p:nvSpPr>
          <p:cNvPr id="3" name="Объект 2"/>
          <p:cNvSpPr>
            <a:spLocks noGrp="1"/>
          </p:cNvSpPr>
          <p:nvPr>
            <p:ph idx="1"/>
          </p:nvPr>
        </p:nvSpPr>
        <p:spPr>
          <a:xfrm>
            <a:off x="179512" y="836712"/>
            <a:ext cx="8712968" cy="4525963"/>
          </a:xfrm>
        </p:spPr>
        <p:txBody>
          <a:bodyPr>
            <a:normAutofit/>
          </a:bodyPr>
          <a:lstStyle/>
          <a:p>
            <a:r>
              <a:rPr lang="uk-UA" sz="2000" dirty="0" smtClean="0"/>
              <a:t>Без обмежень – український гурт, заснований у 1999р. Музиканти не обмежують себе жорсткими рамками формату чи стилю. У творчому доробку гурту – величезна кількість пісень, відео-кліпи, </a:t>
            </a:r>
            <a:r>
              <a:rPr lang="uk-UA" sz="2000" dirty="0" err="1" smtClean="0"/>
              <a:t>саунд</a:t>
            </a:r>
            <a:r>
              <a:rPr lang="uk-UA" sz="2000" dirty="0" smtClean="0"/>
              <a:t>-трек до фільму про героїв АТО та навіть гімн спортивної команди. Сотні тисяч прихильників гурту «Без обмежень» по всій країні та за її межами знають відповідь на питання «Чому так зорі запалали».</a:t>
            </a:r>
            <a:endParaRPr lang="ru-RU" sz="2000" dirty="0"/>
          </a:p>
        </p:txBody>
      </p:sp>
      <p:pic>
        <p:nvPicPr>
          <p:cNvPr id="4" name="Рисунок 3"/>
          <p:cNvPicPr>
            <a:picLocks noChangeAspect="1"/>
          </p:cNvPicPr>
          <p:nvPr/>
        </p:nvPicPr>
        <p:blipFill>
          <a:blip r:embed="rId2"/>
          <a:stretch>
            <a:fillRect/>
          </a:stretch>
        </p:blipFill>
        <p:spPr>
          <a:xfrm>
            <a:off x="1331640" y="3099693"/>
            <a:ext cx="3033020" cy="3758306"/>
          </a:xfrm>
          <a:prstGeom prst="rect">
            <a:avLst/>
          </a:prstGeom>
        </p:spPr>
      </p:pic>
      <p:pic>
        <p:nvPicPr>
          <p:cNvPr id="5" name="Рисунок 4"/>
          <p:cNvPicPr>
            <a:picLocks noChangeAspect="1"/>
          </p:cNvPicPr>
          <p:nvPr/>
        </p:nvPicPr>
        <p:blipFill>
          <a:blip r:embed="rId3"/>
          <a:stretch>
            <a:fillRect/>
          </a:stretch>
        </p:blipFill>
        <p:spPr>
          <a:xfrm>
            <a:off x="4788024" y="3099693"/>
            <a:ext cx="3078420" cy="3766232"/>
          </a:xfrm>
          <a:prstGeom prst="rect">
            <a:avLst/>
          </a:prstGeom>
        </p:spPr>
      </p:pic>
    </p:spTree>
    <p:extLst>
      <p:ext uri="{BB962C8B-B14F-4D97-AF65-F5344CB8AC3E}">
        <p14:creationId xmlns:p14="http://schemas.microsoft.com/office/powerpoint/2010/main" val="34110851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xmlns="" id="{7B1A1DFB-E9D9-4088-B22D-57C2C563C04B}"/>
              </a:ext>
            </a:extLst>
          </p:cNvPr>
          <p:cNvSpPr>
            <a:spLocks noGrp="1"/>
          </p:cNvSpPr>
          <p:nvPr>
            <p:ph idx="1"/>
          </p:nvPr>
        </p:nvSpPr>
        <p:spPr>
          <a:xfrm>
            <a:off x="251520" y="908720"/>
            <a:ext cx="8229600" cy="4525963"/>
          </a:xfrm>
        </p:spPr>
        <p:txBody>
          <a:bodyPr>
            <a:normAutofit fontScale="92500"/>
          </a:bodyPr>
          <a:lstStyle/>
          <a:p>
            <a:endParaRPr lang="uk-UA" dirty="0" smtClean="0"/>
          </a:p>
          <a:p>
            <a:pPr lvl="1"/>
            <a:r>
              <a:rPr lang="uk-UA" sz="2400" dirty="0" smtClean="0"/>
              <a:t>Під час проходження практики в Комунальному закладі «Палац культури і мистецтв» Мукачівської міської ради я ознайомилась </a:t>
            </a:r>
            <a:r>
              <a:rPr lang="uk-UA" sz="2400" dirty="0"/>
              <a:t>з планом роботи працівників закладу, і від себе хочу додати, що дуже важливим є те, щоб у сфері культури працювали творчі та натхненні особистості, починаючи від організатора, закінчуючи директором. Бо керувати культурою повинна людина, віддана цьому. Комунальний заклад «Палац культури і мистецтв» Мукачівської міської ради та його колектив є наглядним прикладом цього.</a:t>
            </a:r>
          </a:p>
        </p:txBody>
      </p:sp>
    </p:spTree>
    <p:extLst>
      <p:ext uri="{BB962C8B-B14F-4D97-AF65-F5344CB8AC3E}">
        <p14:creationId xmlns:p14="http://schemas.microsoft.com/office/powerpoint/2010/main" val="643606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484784"/>
            <a:ext cx="9143999" cy="1715616"/>
          </a:xfrm>
        </p:spPr>
        <p:txBody>
          <a:bodyPr/>
          <a:lstStyle/>
          <a:p>
            <a:r>
              <a:rPr lang="uk-UA" dirty="0"/>
              <a:t>Дякую за увагу!</a:t>
            </a:r>
            <a:endParaRPr lang="en-US" dirty="0"/>
          </a:p>
        </p:txBody>
      </p:sp>
    </p:spTree>
    <p:extLst>
      <p:ext uri="{BB962C8B-B14F-4D97-AF65-F5344CB8AC3E}">
        <p14:creationId xmlns:p14="http://schemas.microsoft.com/office/powerpoint/2010/main" val="2179899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220072" y="468987"/>
            <a:ext cx="4572000" cy="1477328"/>
          </a:xfrm>
          <a:prstGeom prst="rect">
            <a:avLst/>
          </a:prstGeom>
        </p:spPr>
        <p:txBody>
          <a:bodyPr>
            <a:spAutoFit/>
          </a:bodyPr>
          <a:lstStyle/>
          <a:p>
            <a:pPr fontAlgn="base"/>
            <a:r>
              <a:rPr lang="ru-RU" b="1" dirty="0" err="1">
                <a:solidFill>
                  <a:srgbClr val="1D1D1B"/>
                </a:solidFill>
                <a:latin typeface="ProbaPro"/>
              </a:rPr>
              <a:t>Розпорядок</a:t>
            </a:r>
            <a:r>
              <a:rPr lang="ru-RU" b="1" dirty="0">
                <a:solidFill>
                  <a:srgbClr val="1D1D1B"/>
                </a:solidFill>
                <a:latin typeface="ProbaPro"/>
              </a:rPr>
              <a:t> </a:t>
            </a:r>
            <a:r>
              <a:rPr lang="ru-RU" b="1" dirty="0" err="1" smtClean="0">
                <a:solidFill>
                  <a:srgbClr val="1D1D1B"/>
                </a:solidFill>
                <a:latin typeface="ProbaPro"/>
              </a:rPr>
              <a:t>роботи</a:t>
            </a:r>
            <a:endParaRPr lang="ru-RU" b="1" dirty="0" smtClean="0">
              <a:solidFill>
                <a:srgbClr val="1D1D1B"/>
              </a:solidFill>
              <a:latin typeface="ProbaPro"/>
            </a:endParaRPr>
          </a:p>
          <a:p>
            <a:pPr fontAlgn="base"/>
            <a:endParaRPr lang="ru-RU" b="1" dirty="0">
              <a:solidFill>
                <a:srgbClr val="1D1D1B"/>
              </a:solidFill>
              <a:latin typeface="ProbaPro"/>
            </a:endParaRPr>
          </a:p>
          <a:p>
            <a:pPr fontAlgn="base"/>
            <a:r>
              <a:rPr lang="ru-RU" dirty="0" err="1">
                <a:solidFill>
                  <a:srgbClr val="1D1D1B"/>
                </a:solidFill>
                <a:latin typeface="ProbaPro"/>
              </a:rPr>
              <a:t>Понеділок-п’ятниця</a:t>
            </a:r>
            <a:endParaRPr lang="ru-RU" dirty="0">
              <a:solidFill>
                <a:srgbClr val="1D1D1B"/>
              </a:solidFill>
              <a:latin typeface="ProbaPro"/>
            </a:endParaRPr>
          </a:p>
          <a:p>
            <a:pPr fontAlgn="base"/>
            <a:r>
              <a:rPr lang="ru-RU" b="1" dirty="0">
                <a:solidFill>
                  <a:srgbClr val="1D1D1B"/>
                </a:solidFill>
                <a:latin typeface="ProbaPro"/>
              </a:rPr>
              <a:t>09.00 - 18.00</a:t>
            </a:r>
          </a:p>
          <a:p>
            <a:pPr fontAlgn="base"/>
            <a:r>
              <a:rPr lang="ru-RU" dirty="0" err="1">
                <a:solidFill>
                  <a:srgbClr val="6D727C"/>
                </a:solidFill>
                <a:latin typeface="ProbaPro"/>
              </a:rPr>
              <a:t>перерва</a:t>
            </a:r>
            <a:r>
              <a:rPr lang="ru-RU" dirty="0">
                <a:solidFill>
                  <a:srgbClr val="6D727C"/>
                </a:solidFill>
                <a:latin typeface="ProbaPro"/>
              </a:rPr>
              <a:t> 12.00-13.00</a:t>
            </a:r>
            <a:endParaRPr lang="ru-RU" b="0" i="0" dirty="0">
              <a:solidFill>
                <a:srgbClr val="6D727C"/>
              </a:solidFill>
              <a:effectLst/>
              <a:latin typeface="ProbaPro"/>
            </a:endParaRPr>
          </a:p>
        </p:txBody>
      </p:sp>
      <p:sp>
        <p:nvSpPr>
          <p:cNvPr id="6" name="Прямоугольник 5"/>
          <p:cNvSpPr/>
          <p:nvPr/>
        </p:nvSpPr>
        <p:spPr>
          <a:xfrm>
            <a:off x="521296" y="468987"/>
            <a:ext cx="4572000" cy="2585323"/>
          </a:xfrm>
          <a:prstGeom prst="rect">
            <a:avLst/>
          </a:prstGeom>
        </p:spPr>
        <p:txBody>
          <a:bodyPr>
            <a:spAutoFit/>
          </a:bodyPr>
          <a:lstStyle/>
          <a:p>
            <a:pPr fontAlgn="base"/>
            <a:r>
              <a:rPr lang="ru-RU" b="1" dirty="0" err="1" smtClean="0">
                <a:solidFill>
                  <a:srgbClr val="1D1D1B"/>
                </a:solidFill>
                <a:latin typeface="ProbaPro"/>
              </a:rPr>
              <a:t>Контакти</a:t>
            </a:r>
            <a:endParaRPr lang="ru-RU" b="1" dirty="0" smtClean="0">
              <a:solidFill>
                <a:srgbClr val="1D1D1B"/>
              </a:solidFill>
              <a:latin typeface="ProbaPro"/>
            </a:endParaRPr>
          </a:p>
          <a:p>
            <a:pPr fontAlgn="base"/>
            <a:endParaRPr lang="ru-RU" b="1" dirty="0">
              <a:solidFill>
                <a:srgbClr val="1D1D1B"/>
              </a:solidFill>
              <a:latin typeface="ProbaPro"/>
            </a:endParaRPr>
          </a:p>
          <a:p>
            <a:pPr fontAlgn="base"/>
            <a:r>
              <a:rPr lang="ru-RU" dirty="0" err="1">
                <a:solidFill>
                  <a:srgbClr val="1D1D1B"/>
                </a:solidFill>
                <a:latin typeface="ProbaPro"/>
              </a:rPr>
              <a:t>вул</a:t>
            </a:r>
            <a:r>
              <a:rPr lang="ru-RU" dirty="0">
                <a:solidFill>
                  <a:srgbClr val="1D1D1B"/>
                </a:solidFill>
                <a:latin typeface="ProbaPro"/>
              </a:rPr>
              <a:t>. </a:t>
            </a:r>
            <a:r>
              <a:rPr lang="ru-RU" dirty="0" err="1">
                <a:solidFill>
                  <a:srgbClr val="1D1D1B"/>
                </a:solidFill>
                <a:latin typeface="ProbaPro"/>
              </a:rPr>
              <a:t>Штефана</a:t>
            </a:r>
            <a:r>
              <a:rPr lang="ru-RU" dirty="0">
                <a:solidFill>
                  <a:srgbClr val="1D1D1B"/>
                </a:solidFill>
                <a:latin typeface="ProbaPro"/>
              </a:rPr>
              <a:t> Августина, 19</a:t>
            </a:r>
          </a:p>
          <a:p>
            <a:pPr fontAlgn="base"/>
            <a:r>
              <a:rPr lang="ru-RU" dirty="0" err="1">
                <a:solidFill>
                  <a:srgbClr val="6D727C"/>
                </a:solidFill>
                <a:latin typeface="ProbaPro"/>
              </a:rPr>
              <a:t>email</a:t>
            </a:r>
            <a:endParaRPr lang="ru-RU" dirty="0">
              <a:solidFill>
                <a:srgbClr val="6D727C"/>
              </a:solidFill>
              <a:latin typeface="ProbaPro"/>
            </a:endParaRPr>
          </a:p>
          <a:p>
            <a:pPr fontAlgn="base"/>
            <a:r>
              <a:rPr lang="ru-RU" b="1" dirty="0">
                <a:solidFill>
                  <a:srgbClr val="004BC1"/>
                </a:solidFill>
                <a:latin typeface="ProbaPro"/>
                <a:hlinkClick r:id="rId2"/>
              </a:rPr>
              <a:t>palace.mukachevo@gmail.com</a:t>
            </a:r>
            <a:endParaRPr lang="ru-RU" dirty="0">
              <a:solidFill>
                <a:srgbClr val="212529"/>
              </a:solidFill>
              <a:latin typeface="ProbaPro"/>
            </a:endParaRPr>
          </a:p>
          <a:p>
            <a:pPr fontAlgn="base"/>
            <a:r>
              <a:rPr lang="ru-RU" dirty="0">
                <a:solidFill>
                  <a:srgbClr val="6D727C"/>
                </a:solidFill>
                <a:latin typeface="ProbaPro"/>
              </a:rPr>
              <a:t>телефон</a:t>
            </a:r>
          </a:p>
          <a:p>
            <a:pPr fontAlgn="base"/>
            <a:r>
              <a:rPr lang="ru-RU" b="1" dirty="0">
                <a:solidFill>
                  <a:srgbClr val="004BC1"/>
                </a:solidFill>
                <a:latin typeface="ProbaPro"/>
                <a:hlinkClick r:id="rId3"/>
              </a:rPr>
              <a:t>+380 (50) 222-01-20</a:t>
            </a:r>
            <a:endParaRPr lang="ru-RU" dirty="0">
              <a:solidFill>
                <a:srgbClr val="212529"/>
              </a:solidFill>
              <a:latin typeface="ProbaPro"/>
            </a:endParaRPr>
          </a:p>
          <a:p>
            <a:pPr fontAlgn="base"/>
            <a:r>
              <a:rPr lang="ru-RU" dirty="0">
                <a:solidFill>
                  <a:srgbClr val="6D727C"/>
                </a:solidFill>
                <a:latin typeface="ProbaPro"/>
              </a:rPr>
              <a:t>Код ЄДРПОУ</a:t>
            </a:r>
          </a:p>
          <a:p>
            <a:pPr fontAlgn="base"/>
            <a:r>
              <a:rPr lang="ru-RU" b="1" dirty="0">
                <a:solidFill>
                  <a:srgbClr val="1D1D1B"/>
                </a:solidFill>
                <a:latin typeface="ProbaPro"/>
              </a:rPr>
              <a:t>02228090</a:t>
            </a:r>
            <a:endParaRPr lang="ru-RU" b="1" i="0" dirty="0">
              <a:solidFill>
                <a:srgbClr val="1D1D1B"/>
              </a:solidFill>
              <a:effectLst/>
              <a:latin typeface="ProbaPro"/>
            </a:endParaRPr>
          </a:p>
        </p:txBody>
      </p:sp>
      <p:sp>
        <p:nvSpPr>
          <p:cNvPr id="8" name="Прямоугольник 7"/>
          <p:cNvSpPr/>
          <p:nvPr/>
        </p:nvSpPr>
        <p:spPr>
          <a:xfrm>
            <a:off x="1475656" y="3506523"/>
            <a:ext cx="3131840" cy="2862322"/>
          </a:xfrm>
          <a:prstGeom prst="rect">
            <a:avLst/>
          </a:prstGeom>
        </p:spPr>
        <p:txBody>
          <a:bodyPr wrap="square">
            <a:spAutoFit/>
          </a:bodyPr>
          <a:lstStyle/>
          <a:p>
            <a:pPr algn="r" fontAlgn="base"/>
            <a:r>
              <a:rPr lang="ru-RU" b="1" dirty="0" err="1" smtClean="0">
                <a:solidFill>
                  <a:srgbClr val="1D1D1B"/>
                </a:solidFill>
                <a:latin typeface="ProbaPro"/>
              </a:rPr>
              <a:t>Керівництво</a:t>
            </a:r>
            <a:endParaRPr lang="ru-RU" b="1" dirty="0" smtClean="0">
              <a:solidFill>
                <a:srgbClr val="1D1D1B"/>
              </a:solidFill>
              <a:latin typeface="ProbaPro"/>
            </a:endParaRPr>
          </a:p>
          <a:p>
            <a:pPr algn="r" fontAlgn="base"/>
            <a:endParaRPr lang="ru-RU" b="1" dirty="0">
              <a:solidFill>
                <a:srgbClr val="1D1D1B"/>
              </a:solidFill>
              <a:latin typeface="ProbaPro"/>
            </a:endParaRPr>
          </a:p>
          <a:p>
            <a:pPr algn="r" fontAlgn="base"/>
            <a:r>
              <a:rPr lang="ru-RU" dirty="0">
                <a:solidFill>
                  <a:srgbClr val="6D727C"/>
                </a:solidFill>
                <a:latin typeface="ProbaPro"/>
              </a:rPr>
              <a:t>Директор</a:t>
            </a:r>
          </a:p>
          <a:p>
            <a:pPr algn="r" fontAlgn="base"/>
            <a:r>
              <a:rPr lang="ru-RU" b="1" dirty="0" err="1">
                <a:solidFill>
                  <a:srgbClr val="1D1D1B"/>
                </a:solidFill>
                <a:latin typeface="ProbaPro"/>
              </a:rPr>
              <a:t>Чорій</a:t>
            </a:r>
            <a:r>
              <a:rPr lang="ru-RU" b="1" dirty="0">
                <a:solidFill>
                  <a:srgbClr val="1D1D1B"/>
                </a:solidFill>
                <a:latin typeface="ProbaPro"/>
              </a:rPr>
              <a:t> </a:t>
            </a:r>
            <a:r>
              <a:rPr lang="ru-RU" b="1" dirty="0" err="1">
                <a:solidFill>
                  <a:srgbClr val="1D1D1B"/>
                </a:solidFill>
                <a:latin typeface="ProbaPro"/>
              </a:rPr>
              <a:t>Юрій</a:t>
            </a:r>
            <a:r>
              <a:rPr lang="ru-RU" b="1" dirty="0">
                <a:solidFill>
                  <a:srgbClr val="1D1D1B"/>
                </a:solidFill>
                <a:latin typeface="ProbaPro"/>
              </a:rPr>
              <a:t> </a:t>
            </a:r>
            <a:r>
              <a:rPr lang="ru-RU" b="1" dirty="0" err="1" smtClean="0">
                <a:solidFill>
                  <a:srgbClr val="1D1D1B"/>
                </a:solidFill>
                <a:latin typeface="ProbaPro"/>
              </a:rPr>
              <a:t>Юрійович</a:t>
            </a:r>
            <a:endParaRPr lang="ru-RU" b="1" dirty="0" smtClean="0">
              <a:solidFill>
                <a:srgbClr val="1D1D1B"/>
              </a:solidFill>
              <a:latin typeface="ProbaPro"/>
            </a:endParaRPr>
          </a:p>
          <a:p>
            <a:pPr algn="r" fontAlgn="base"/>
            <a:endParaRPr lang="ru-RU" b="1" dirty="0">
              <a:solidFill>
                <a:srgbClr val="1D1D1B"/>
              </a:solidFill>
              <a:latin typeface="ProbaPro"/>
            </a:endParaRPr>
          </a:p>
          <a:p>
            <a:pPr algn="r" fontAlgn="base"/>
            <a:r>
              <a:rPr lang="ru-RU" dirty="0" err="1">
                <a:solidFill>
                  <a:srgbClr val="6D727C"/>
                </a:solidFill>
                <a:latin typeface="ProbaPro"/>
              </a:rPr>
              <a:t>Підпорядкування</a:t>
            </a:r>
            <a:endParaRPr lang="ru-RU" dirty="0">
              <a:solidFill>
                <a:srgbClr val="6D727C"/>
              </a:solidFill>
              <a:latin typeface="ProbaPro"/>
            </a:endParaRPr>
          </a:p>
          <a:p>
            <a:pPr algn="r" fontAlgn="base"/>
            <a:r>
              <a:rPr lang="ru-RU" b="1" dirty="0" err="1">
                <a:solidFill>
                  <a:srgbClr val="1D1D1B"/>
                </a:solidFill>
                <a:latin typeface="ProbaPro"/>
              </a:rPr>
              <a:t>Управління</a:t>
            </a:r>
            <a:r>
              <a:rPr lang="ru-RU" b="1" dirty="0">
                <a:solidFill>
                  <a:srgbClr val="1D1D1B"/>
                </a:solidFill>
                <a:latin typeface="ProbaPro"/>
              </a:rPr>
              <a:t> </a:t>
            </a:r>
            <a:r>
              <a:rPr lang="ru-RU" b="1" dirty="0" err="1">
                <a:solidFill>
                  <a:srgbClr val="1D1D1B"/>
                </a:solidFill>
                <a:latin typeface="ProbaPro"/>
              </a:rPr>
              <a:t>освіти</a:t>
            </a:r>
            <a:r>
              <a:rPr lang="ru-RU" b="1" dirty="0">
                <a:solidFill>
                  <a:srgbClr val="1D1D1B"/>
                </a:solidFill>
                <a:latin typeface="ProbaPro"/>
              </a:rPr>
              <a:t>, </a:t>
            </a:r>
            <a:r>
              <a:rPr lang="ru-RU" b="1" dirty="0" err="1">
                <a:solidFill>
                  <a:srgbClr val="1D1D1B"/>
                </a:solidFill>
                <a:latin typeface="ProbaPro"/>
              </a:rPr>
              <a:t>культури</a:t>
            </a:r>
            <a:r>
              <a:rPr lang="ru-RU" b="1" dirty="0">
                <a:solidFill>
                  <a:srgbClr val="1D1D1B"/>
                </a:solidFill>
                <a:latin typeface="ProbaPro"/>
              </a:rPr>
              <a:t>, </a:t>
            </a:r>
            <a:r>
              <a:rPr lang="ru-RU" b="1" dirty="0" err="1">
                <a:solidFill>
                  <a:srgbClr val="1D1D1B"/>
                </a:solidFill>
                <a:latin typeface="ProbaPro"/>
              </a:rPr>
              <a:t>молоді</a:t>
            </a:r>
            <a:r>
              <a:rPr lang="ru-RU" b="1" dirty="0">
                <a:solidFill>
                  <a:srgbClr val="1D1D1B"/>
                </a:solidFill>
                <a:latin typeface="ProbaPro"/>
              </a:rPr>
              <a:t> та спорту </a:t>
            </a:r>
            <a:r>
              <a:rPr lang="ru-RU" b="1" dirty="0" err="1">
                <a:solidFill>
                  <a:srgbClr val="1D1D1B"/>
                </a:solidFill>
                <a:latin typeface="ProbaPro"/>
              </a:rPr>
              <a:t>Мукачівської</a:t>
            </a:r>
            <a:r>
              <a:rPr lang="ru-RU" b="1" dirty="0">
                <a:solidFill>
                  <a:srgbClr val="1D1D1B"/>
                </a:solidFill>
                <a:latin typeface="ProbaPro"/>
              </a:rPr>
              <a:t> </a:t>
            </a:r>
            <a:r>
              <a:rPr lang="ru-RU" b="1" dirty="0" err="1">
                <a:solidFill>
                  <a:srgbClr val="1D1D1B"/>
                </a:solidFill>
                <a:latin typeface="ProbaPro"/>
              </a:rPr>
              <a:t>міської</a:t>
            </a:r>
            <a:r>
              <a:rPr lang="ru-RU" b="1" dirty="0">
                <a:solidFill>
                  <a:srgbClr val="1D1D1B"/>
                </a:solidFill>
                <a:latin typeface="ProbaPro"/>
              </a:rPr>
              <a:t> ради</a:t>
            </a:r>
            <a:endParaRPr lang="ru-RU" b="1" i="0" dirty="0">
              <a:solidFill>
                <a:srgbClr val="1D1D1B"/>
              </a:solidFill>
              <a:effectLst/>
              <a:latin typeface="ProbaPro"/>
            </a:endParaRPr>
          </a:p>
        </p:txBody>
      </p:sp>
      <p:pic>
        <p:nvPicPr>
          <p:cNvPr id="9" name="Рисунок 8"/>
          <p:cNvPicPr>
            <a:picLocks noChangeAspect="1"/>
          </p:cNvPicPr>
          <p:nvPr/>
        </p:nvPicPr>
        <p:blipFill>
          <a:blip r:embed="rId4"/>
          <a:stretch>
            <a:fillRect/>
          </a:stretch>
        </p:blipFill>
        <p:spPr>
          <a:xfrm>
            <a:off x="4788024" y="3036427"/>
            <a:ext cx="2881666" cy="3525517"/>
          </a:xfrm>
          <a:prstGeom prst="rect">
            <a:avLst/>
          </a:prstGeom>
        </p:spPr>
      </p:pic>
    </p:spTree>
    <p:extLst>
      <p:ext uri="{BB962C8B-B14F-4D97-AF65-F5344CB8AC3E}">
        <p14:creationId xmlns:p14="http://schemas.microsoft.com/office/powerpoint/2010/main" val="2890397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260648"/>
            <a:ext cx="9144000" cy="3024336"/>
          </a:xfrm>
        </p:spPr>
        <p:txBody>
          <a:bodyPr>
            <a:normAutofit/>
          </a:bodyPr>
          <a:lstStyle/>
          <a:p>
            <a:r>
              <a:rPr lang="uk-UA" dirty="0"/>
              <a:t>Палац культури і мистецтв - це сучасний культурно-мистецький простір, спрямований на задоволення культурних потреб жителів Мукачівської міської об'єднаної територіальної громади, підтримки художньої творчості, іншої самодіяльної творчої ініціативи, організації дозвілля та відпочинку, розширення та розвиток творчих </a:t>
            </a:r>
            <a:r>
              <a:rPr lang="uk-UA" dirty="0" err="1"/>
              <a:t>зв’язків</a:t>
            </a:r>
            <a:r>
              <a:rPr lang="uk-UA" dirty="0"/>
              <a:t>.</a:t>
            </a:r>
          </a:p>
          <a:p>
            <a:endParaRPr lang="uk-UA"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2996952"/>
            <a:ext cx="5148064" cy="3861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324728" y="3128384"/>
            <a:ext cx="3672408" cy="3046988"/>
          </a:xfrm>
          <a:prstGeom prst="rect">
            <a:avLst/>
          </a:prstGeom>
        </p:spPr>
        <p:txBody>
          <a:bodyPr wrap="square">
            <a:spAutoFit/>
          </a:bodyPr>
          <a:lstStyle/>
          <a:p>
            <a:r>
              <a:rPr lang="uk-UA" sz="2400" dirty="0"/>
              <a:t>Його історія – це історія кількох поколінь талановитих, завзятих, творчих людей, які сприяють розширенню і збагаченню культурного простору міста Мукачева. </a:t>
            </a:r>
          </a:p>
        </p:txBody>
      </p:sp>
    </p:spTree>
    <p:extLst>
      <p:ext uri="{BB962C8B-B14F-4D97-AF65-F5344CB8AC3E}">
        <p14:creationId xmlns:p14="http://schemas.microsoft.com/office/powerpoint/2010/main" val="39671763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88640"/>
            <a:ext cx="8856984" cy="576064"/>
          </a:xfrm>
        </p:spPr>
        <p:txBody>
          <a:bodyPr/>
          <a:lstStyle/>
          <a:p>
            <a:r>
              <a:rPr lang="ru-RU" sz="1800" b="1" dirty="0"/>
              <a:t>Заклад </a:t>
            </a:r>
            <a:r>
              <a:rPr lang="ru-RU" sz="1800" b="1" dirty="0" err="1"/>
              <a:t>містить</a:t>
            </a:r>
            <a:r>
              <a:rPr lang="ru-RU" sz="1800" b="1" dirty="0"/>
              <a:t> </a:t>
            </a:r>
            <a:r>
              <a:rPr lang="ru-RU" sz="1800" b="1" dirty="0" err="1"/>
              <a:t>близько</a:t>
            </a:r>
            <a:r>
              <a:rPr lang="ru-RU" sz="1800" b="1" dirty="0"/>
              <a:t> 100 </a:t>
            </a:r>
            <a:r>
              <a:rPr lang="ru-RU" sz="1800" b="1" dirty="0" err="1"/>
              <a:t>багатофункціональних</a:t>
            </a:r>
            <a:r>
              <a:rPr lang="ru-RU" sz="1800" b="1" dirty="0"/>
              <a:t> </a:t>
            </a:r>
            <a:r>
              <a:rPr lang="ru-RU" sz="1800" b="1" dirty="0" err="1"/>
              <a:t>приміщень</a:t>
            </a:r>
            <a:r>
              <a:rPr lang="ru-RU" sz="1800" b="1" dirty="0"/>
              <a:t>, </a:t>
            </a:r>
            <a:r>
              <a:rPr lang="ru-RU" sz="1800" b="1" dirty="0" err="1"/>
              <a:t>серед</a:t>
            </a:r>
            <a:r>
              <a:rPr lang="ru-RU" sz="1800" b="1" dirty="0"/>
              <a:t> </a:t>
            </a:r>
            <a:r>
              <a:rPr lang="ru-RU" sz="1800" b="1" dirty="0" err="1"/>
              <a:t>яких</a:t>
            </a:r>
            <a:r>
              <a:rPr lang="ru-RU" sz="1800" b="1" dirty="0"/>
              <a:t>: </a:t>
            </a:r>
            <a:endParaRPr lang="uk-UA" sz="1800" b="1" dirty="0"/>
          </a:p>
        </p:txBody>
      </p:sp>
      <p:sp>
        <p:nvSpPr>
          <p:cNvPr id="3" name="Объект 2"/>
          <p:cNvSpPr>
            <a:spLocks noGrp="1"/>
          </p:cNvSpPr>
          <p:nvPr>
            <p:ph idx="1"/>
          </p:nvPr>
        </p:nvSpPr>
        <p:spPr>
          <a:xfrm>
            <a:off x="107504" y="836712"/>
            <a:ext cx="9036496" cy="5904656"/>
          </a:xfrm>
        </p:spPr>
        <p:txBody>
          <a:bodyPr>
            <a:normAutofit/>
          </a:bodyPr>
          <a:lstStyle/>
          <a:p>
            <a:r>
              <a:rPr lang="uk-UA" sz="1800" dirty="0"/>
              <a:t>концертна зала, загальною площею 330,00 </a:t>
            </a:r>
            <a:r>
              <a:rPr lang="uk-UA" sz="1800" dirty="0" err="1"/>
              <a:t>кв.м</a:t>
            </a:r>
            <a:r>
              <a:rPr lang="uk-UA" sz="1800" dirty="0"/>
              <a:t>. зі сценою площею 108,64 </a:t>
            </a:r>
            <a:r>
              <a:rPr lang="uk-UA" sz="1800" dirty="0" err="1"/>
              <a:t>кв.м</a:t>
            </a:r>
            <a:r>
              <a:rPr lang="uk-UA" sz="1800" dirty="0"/>
              <a:t>., з сучасними технічними можливостями та світловим забезпеченням є основним майданчиком для проведення загальноміських та міжнародних мистецьких заходів, виступів відомих артистів та колективів. Кількість глядацьких місць: 490, що є вагомою перевагою серед інших концертних залів регіону. Екран розміром 4 на 6 метрів формату 8к. Комфортне перебування артистів </a:t>
            </a:r>
            <a:r>
              <a:rPr lang="uk-UA" sz="1800" dirty="0" smtClean="0"/>
              <a:t>забезпечують </a:t>
            </a:r>
            <a:r>
              <a:rPr lang="uk-UA" sz="1800" dirty="0"/>
              <a:t>сучасно облаштовані гримерки та душові кімнати;</a:t>
            </a:r>
          </a:p>
          <a:p>
            <a:endParaRPr lang="uk-UA" sz="1800" dirty="0"/>
          </a:p>
        </p:txBody>
      </p:sp>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6776"/>
          <a:stretch/>
        </p:blipFill>
        <p:spPr bwMode="auto">
          <a:xfrm>
            <a:off x="33984" y="3431256"/>
            <a:ext cx="4729672" cy="3258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656" y="3431256"/>
            <a:ext cx="4344144" cy="3258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04848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476672"/>
            <a:ext cx="8229600" cy="5976664"/>
          </a:xfrm>
        </p:spPr>
        <p:txBody>
          <a:bodyPr>
            <a:normAutofit fontScale="92500" lnSpcReduction="20000"/>
          </a:bodyPr>
          <a:lstStyle/>
          <a:p>
            <a:pPr fontAlgn="base"/>
            <a:r>
              <a:rPr lang="uk-UA" dirty="0"/>
              <a:t>конференц-зала, загальною площею 108,64 </a:t>
            </a:r>
            <a:r>
              <a:rPr lang="uk-UA" dirty="0" err="1"/>
              <a:t>кв.м</a:t>
            </a:r>
            <a:r>
              <a:rPr lang="uk-UA" dirty="0"/>
              <a:t>., передбачає проведення семінарів, форумів, тренінгів, лекцій, презентацій, майстер-класів, концертів камерної музики, виставок сучасного мистецтва, арт-галереї тощо. Оптимальна місткість зали - 80 осіб. </a:t>
            </a:r>
            <a:endParaRPr lang="uk-UA" dirty="0" smtClean="0"/>
          </a:p>
          <a:p>
            <a:pPr fontAlgn="base"/>
            <a:r>
              <a:rPr lang="uk-UA" dirty="0" smtClean="0"/>
              <a:t>професійна </a:t>
            </a:r>
            <a:r>
              <a:rPr lang="uk-UA" dirty="0"/>
              <a:t>студія звукозапису (єдина в області) з широким спектром послуг: зведення та </a:t>
            </a:r>
            <a:r>
              <a:rPr lang="uk-UA" dirty="0" err="1"/>
              <a:t>мастеринг</a:t>
            </a:r>
            <a:r>
              <a:rPr lang="uk-UA" dirty="0"/>
              <a:t> пісень, виготовлення </a:t>
            </a:r>
            <a:r>
              <a:rPr lang="uk-UA" dirty="0" err="1"/>
              <a:t>аудіороликів</a:t>
            </a:r>
            <a:r>
              <a:rPr lang="uk-UA" dirty="0"/>
              <a:t>, </a:t>
            </a:r>
            <a:r>
              <a:rPr lang="uk-UA" dirty="0" err="1"/>
              <a:t>промо</a:t>
            </a:r>
            <a:r>
              <a:rPr lang="uk-UA" dirty="0"/>
              <a:t> матеріалів, озвучення відео, навчальних та документальних фільмів, </a:t>
            </a:r>
            <a:r>
              <a:rPr lang="uk-UA" dirty="0" err="1"/>
              <a:t>аудіокниг</a:t>
            </a:r>
            <a:r>
              <a:rPr lang="uk-UA" dirty="0"/>
              <a:t>, передбачає можливість запису інструментів, голосу, хорів, колективів тощо. Технічне оснащення студії - апаратура </a:t>
            </a:r>
            <a:r>
              <a:rPr lang="uk-UA" dirty="0" err="1"/>
              <a:t>брендових</a:t>
            </a:r>
            <a:r>
              <a:rPr lang="uk-UA" dirty="0"/>
              <a:t> </a:t>
            </a:r>
            <a:r>
              <a:rPr lang="uk-UA" dirty="0" smtClean="0"/>
              <a:t>виробників: </a:t>
            </a:r>
            <a:r>
              <a:rPr lang="ru-RU" dirty="0" err="1" smtClean="0"/>
              <a:t>мікрофони</a:t>
            </a:r>
            <a:r>
              <a:rPr lang="ru-RU" dirty="0" smtClean="0"/>
              <a:t> </a:t>
            </a:r>
            <a:r>
              <a:rPr lang="ru-RU" dirty="0" err="1"/>
              <a:t>фірми</a:t>
            </a:r>
            <a:r>
              <a:rPr lang="ru-RU" dirty="0"/>
              <a:t> </a:t>
            </a:r>
            <a:r>
              <a:rPr lang="en-US" dirty="0"/>
              <a:t>NEUMANN , </a:t>
            </a:r>
            <a:r>
              <a:rPr lang="ru-RU" dirty="0" err="1"/>
              <a:t>акустичні</a:t>
            </a:r>
            <a:r>
              <a:rPr lang="ru-RU" dirty="0"/>
              <a:t> </a:t>
            </a:r>
            <a:r>
              <a:rPr lang="ru-RU" dirty="0" err="1"/>
              <a:t>монітори</a:t>
            </a:r>
            <a:r>
              <a:rPr lang="ru-RU" dirty="0"/>
              <a:t> </a:t>
            </a:r>
            <a:r>
              <a:rPr lang="ru-RU" dirty="0" err="1"/>
              <a:t>фірми</a:t>
            </a:r>
            <a:r>
              <a:rPr lang="ru-RU" dirty="0"/>
              <a:t> </a:t>
            </a:r>
            <a:r>
              <a:rPr lang="en-US" dirty="0" smtClean="0"/>
              <a:t>ADAM.</a:t>
            </a:r>
            <a:r>
              <a:rPr lang="uk-UA" dirty="0" smtClean="0"/>
              <a:t> </a:t>
            </a:r>
            <a:r>
              <a:rPr lang="ru-RU" dirty="0" err="1" smtClean="0"/>
              <a:t>Найбільша</a:t>
            </a:r>
            <a:r>
              <a:rPr lang="ru-RU" dirty="0" smtClean="0"/>
              <a:t> </a:t>
            </a:r>
            <a:r>
              <a:rPr lang="ru-RU" dirty="0" err="1"/>
              <a:t>гордість</a:t>
            </a:r>
            <a:r>
              <a:rPr lang="ru-RU" dirty="0"/>
              <a:t> </a:t>
            </a:r>
            <a:r>
              <a:rPr lang="ru-RU" dirty="0" err="1"/>
              <a:t>студії</a:t>
            </a:r>
            <a:r>
              <a:rPr lang="ru-RU" dirty="0"/>
              <a:t> </a:t>
            </a:r>
            <a:r>
              <a:rPr lang="ru-RU" dirty="0" smtClean="0"/>
              <a:t>- </a:t>
            </a:r>
            <a:r>
              <a:rPr lang="ru-RU" dirty="0" err="1" smtClean="0"/>
              <a:t>ламповий</a:t>
            </a:r>
            <a:r>
              <a:rPr lang="ru-RU" dirty="0" smtClean="0"/>
              <a:t> </a:t>
            </a:r>
            <a:r>
              <a:rPr lang="ru-RU" dirty="0" err="1"/>
              <a:t>підсилювач</a:t>
            </a:r>
            <a:r>
              <a:rPr lang="ru-RU" dirty="0"/>
              <a:t> </a:t>
            </a:r>
            <a:r>
              <a:rPr lang="en-US" dirty="0"/>
              <a:t>MARSHALL 1959 </a:t>
            </a:r>
            <a:r>
              <a:rPr lang="ru-RU" dirty="0"/>
              <a:t>року та </a:t>
            </a:r>
            <a:r>
              <a:rPr lang="ru-RU" dirty="0" err="1"/>
              <a:t>ювілейна</a:t>
            </a:r>
            <a:r>
              <a:rPr lang="ru-RU" dirty="0"/>
              <a:t> колонка 1960 </a:t>
            </a:r>
            <a:r>
              <a:rPr lang="ru-RU" dirty="0" err="1"/>
              <a:t>цього</a:t>
            </a:r>
            <a:r>
              <a:rPr lang="ru-RU" dirty="0"/>
              <a:t> ж </a:t>
            </a:r>
            <a:r>
              <a:rPr lang="ru-RU" dirty="0" err="1"/>
              <a:t>виробника</a:t>
            </a:r>
            <a:r>
              <a:rPr lang="ru-RU" dirty="0"/>
              <a:t>.</a:t>
            </a:r>
            <a:br>
              <a:rPr lang="ru-RU" dirty="0"/>
            </a:br>
            <a:r>
              <a:rPr lang="ru-RU" dirty="0"/>
              <a:t> </a:t>
            </a:r>
            <a:r>
              <a:rPr lang="ru-RU" dirty="0" err="1"/>
              <a:t>Більшість</a:t>
            </a:r>
            <a:r>
              <a:rPr lang="ru-RU" dirty="0"/>
              <a:t> </a:t>
            </a:r>
            <a:r>
              <a:rPr lang="ru-RU" dirty="0" err="1"/>
              <a:t>студій</a:t>
            </a:r>
            <a:r>
              <a:rPr lang="ru-RU" dirty="0"/>
              <a:t> в </a:t>
            </a:r>
            <a:r>
              <a:rPr lang="ru-RU" dirty="0" err="1"/>
              <a:t>Україні</a:t>
            </a:r>
            <a:r>
              <a:rPr lang="ru-RU" dirty="0"/>
              <a:t> є </a:t>
            </a:r>
            <a:r>
              <a:rPr lang="ru-RU" dirty="0" err="1"/>
              <a:t>приватними</a:t>
            </a:r>
            <a:r>
              <a:rPr lang="ru-RU" dirty="0"/>
              <a:t> , </a:t>
            </a:r>
            <a:r>
              <a:rPr lang="ru-RU" dirty="0" err="1"/>
              <a:t>тож</a:t>
            </a:r>
            <a:r>
              <a:rPr lang="ru-RU" dirty="0"/>
              <a:t> </a:t>
            </a:r>
            <a:r>
              <a:rPr lang="ru-RU" dirty="0" err="1"/>
              <a:t>це</a:t>
            </a:r>
            <a:r>
              <a:rPr lang="ru-RU" dirty="0"/>
              <a:t> </a:t>
            </a:r>
            <a:r>
              <a:rPr lang="ru-RU" dirty="0" err="1"/>
              <a:t>майже</a:t>
            </a:r>
            <a:r>
              <a:rPr lang="ru-RU" dirty="0"/>
              <a:t> </a:t>
            </a:r>
            <a:r>
              <a:rPr lang="ru-RU" dirty="0" err="1" smtClean="0"/>
              <a:t>єдина</a:t>
            </a:r>
            <a:r>
              <a:rPr lang="ru-RU" dirty="0" smtClean="0"/>
              <a:t> </a:t>
            </a:r>
            <a:r>
              <a:rPr lang="ru-RU" dirty="0" err="1" smtClean="0"/>
              <a:t>професійна</a:t>
            </a:r>
            <a:r>
              <a:rPr lang="ru-RU" dirty="0" smtClean="0"/>
              <a:t> </a:t>
            </a:r>
            <a:r>
              <a:rPr lang="ru-RU" dirty="0" err="1" smtClean="0"/>
              <a:t>студія</a:t>
            </a:r>
            <a:r>
              <a:rPr lang="ru-RU" dirty="0" smtClean="0"/>
              <a:t> </a:t>
            </a:r>
            <a:r>
              <a:rPr lang="ru-RU" dirty="0" err="1"/>
              <a:t>звукозапису</a:t>
            </a:r>
            <a:r>
              <a:rPr lang="ru-RU" dirty="0"/>
              <a:t>, яка є </a:t>
            </a:r>
            <a:r>
              <a:rPr lang="ru-RU" dirty="0" err="1"/>
              <a:t>власністю</a:t>
            </a:r>
            <a:r>
              <a:rPr lang="ru-RU" dirty="0"/>
              <a:t> </a:t>
            </a:r>
            <a:r>
              <a:rPr lang="ru-RU" dirty="0" err="1"/>
              <a:t>місцевої</a:t>
            </a:r>
            <a:r>
              <a:rPr lang="ru-RU" dirty="0"/>
              <a:t> </a:t>
            </a:r>
            <a:r>
              <a:rPr lang="ru-RU" dirty="0" err="1"/>
              <a:t>громади</a:t>
            </a:r>
            <a:r>
              <a:rPr lang="ru-RU" dirty="0"/>
              <a:t>.</a:t>
            </a:r>
            <a:endParaRPr lang="uk-UA" dirty="0"/>
          </a:p>
        </p:txBody>
      </p:sp>
    </p:spTree>
    <p:extLst>
      <p:ext uri="{BB962C8B-B14F-4D97-AF65-F5344CB8AC3E}">
        <p14:creationId xmlns:p14="http://schemas.microsoft.com/office/powerpoint/2010/main" val="5788716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Объект 3"/>
          <p:cNvPicPr>
            <a:picLocks noGrp="1" noChangeAspect="1"/>
          </p:cNvPicPr>
          <p:nvPr>
            <p:ph idx="1"/>
          </p:nvPr>
        </p:nvPicPr>
        <p:blipFill>
          <a:blip r:embed="rId2"/>
          <a:stretch>
            <a:fillRect/>
          </a:stretch>
        </p:blipFill>
        <p:spPr>
          <a:xfrm>
            <a:off x="4775236" y="3933056"/>
            <a:ext cx="3911564" cy="2190476"/>
          </a:xfrm>
          <a:prstGeom prst="rect">
            <a:avLst/>
          </a:prstGeom>
        </p:spPr>
      </p:pic>
      <p:pic>
        <p:nvPicPr>
          <p:cNvPr id="5" name="Рисунок 4"/>
          <p:cNvPicPr>
            <a:picLocks noChangeAspect="1"/>
          </p:cNvPicPr>
          <p:nvPr/>
        </p:nvPicPr>
        <p:blipFill>
          <a:blip r:embed="rId3"/>
          <a:stretch>
            <a:fillRect/>
          </a:stretch>
        </p:blipFill>
        <p:spPr>
          <a:xfrm>
            <a:off x="323528" y="4365104"/>
            <a:ext cx="3980912" cy="2229311"/>
          </a:xfrm>
          <a:prstGeom prst="rect">
            <a:avLst/>
          </a:prstGeom>
        </p:spPr>
      </p:pic>
      <p:pic>
        <p:nvPicPr>
          <p:cNvPr id="6" name="Рисунок 5"/>
          <p:cNvPicPr>
            <a:picLocks noChangeAspect="1"/>
          </p:cNvPicPr>
          <p:nvPr/>
        </p:nvPicPr>
        <p:blipFill>
          <a:blip r:embed="rId4"/>
          <a:stretch>
            <a:fillRect/>
          </a:stretch>
        </p:blipFill>
        <p:spPr>
          <a:xfrm>
            <a:off x="30738" y="783237"/>
            <a:ext cx="4729939" cy="3037508"/>
          </a:xfrm>
          <a:prstGeom prst="rect">
            <a:avLst/>
          </a:prstGeom>
        </p:spPr>
      </p:pic>
      <p:pic>
        <p:nvPicPr>
          <p:cNvPr id="7" name="Рисунок 6"/>
          <p:cNvPicPr>
            <a:picLocks noChangeAspect="1"/>
          </p:cNvPicPr>
          <p:nvPr/>
        </p:nvPicPr>
        <p:blipFill>
          <a:blip r:embed="rId5"/>
          <a:stretch>
            <a:fillRect/>
          </a:stretch>
        </p:blipFill>
        <p:spPr>
          <a:xfrm>
            <a:off x="4835998" y="404664"/>
            <a:ext cx="4032448" cy="3024336"/>
          </a:xfrm>
          <a:prstGeom prst="rect">
            <a:avLst/>
          </a:prstGeom>
        </p:spPr>
      </p:pic>
    </p:spTree>
    <p:extLst>
      <p:ext uri="{BB962C8B-B14F-4D97-AF65-F5344CB8AC3E}">
        <p14:creationId xmlns:p14="http://schemas.microsoft.com/office/powerpoint/2010/main" val="31823861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67" y="0"/>
            <a:ext cx="918513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flipH="1">
            <a:off x="8748464" y="1412776"/>
            <a:ext cx="61665" cy="332656"/>
          </a:xfrm>
        </p:spPr>
        <p:txBody>
          <a:bodyPr/>
          <a:lstStyle/>
          <a:p>
            <a:endParaRPr lang="uk-UA" dirty="0"/>
          </a:p>
        </p:txBody>
      </p:sp>
      <p:sp>
        <p:nvSpPr>
          <p:cNvPr id="3" name="Объект 2"/>
          <p:cNvSpPr>
            <a:spLocks noGrp="1"/>
          </p:cNvSpPr>
          <p:nvPr>
            <p:ph idx="1"/>
          </p:nvPr>
        </p:nvSpPr>
        <p:spPr>
          <a:xfrm>
            <a:off x="8316416" y="5949280"/>
            <a:ext cx="370384" cy="176883"/>
          </a:xfrm>
        </p:spPr>
        <p:txBody>
          <a:bodyPr>
            <a:normAutofit fontScale="25000" lnSpcReduction="20000"/>
          </a:bodyPr>
          <a:lstStyle/>
          <a:p>
            <a:endParaRPr lang="uk-UA" dirty="0"/>
          </a:p>
        </p:txBody>
      </p:sp>
      <p:sp>
        <p:nvSpPr>
          <p:cNvPr id="4" name="Прямоугольник 3"/>
          <p:cNvSpPr/>
          <p:nvPr/>
        </p:nvSpPr>
        <p:spPr>
          <a:xfrm>
            <a:off x="467544" y="476672"/>
            <a:ext cx="4320480" cy="2862322"/>
          </a:xfrm>
          <a:prstGeom prst="rect">
            <a:avLst/>
          </a:prstGeom>
          <a:solidFill>
            <a:schemeClr val="bg1"/>
          </a:solidFill>
        </p:spPr>
        <p:txBody>
          <a:bodyPr wrap="square">
            <a:spAutoFit/>
          </a:bodyPr>
          <a:lstStyle/>
          <a:p>
            <a:pPr fontAlgn="base"/>
            <a:r>
              <a:rPr lang="ru-RU" b="1" dirty="0" err="1"/>
              <a:t>Cучасні</a:t>
            </a:r>
            <a:r>
              <a:rPr lang="ru-RU" b="1" dirty="0"/>
              <a:t> </a:t>
            </a:r>
            <a:r>
              <a:rPr lang="ru-RU" b="1" dirty="0" err="1"/>
              <a:t>зали</a:t>
            </a:r>
            <a:r>
              <a:rPr lang="ru-RU" b="1" dirty="0"/>
              <a:t> для </a:t>
            </a:r>
            <a:r>
              <a:rPr lang="ru-RU" b="1" dirty="0" err="1"/>
              <a:t>проведення</a:t>
            </a:r>
            <a:r>
              <a:rPr lang="ru-RU" b="1" dirty="0"/>
              <a:t> </a:t>
            </a:r>
            <a:r>
              <a:rPr lang="ru-RU" b="1" dirty="0" err="1"/>
              <a:t>репетицій</a:t>
            </a:r>
            <a:r>
              <a:rPr lang="ru-RU" b="1" dirty="0"/>
              <a:t> та занять: </a:t>
            </a:r>
            <a:endParaRPr lang="ru-RU" dirty="0"/>
          </a:p>
          <a:p>
            <a:pPr marL="285750" indent="-285750" fontAlgn="base">
              <a:buFont typeface="Arial" panose="020B0604020202020204" pitchFamily="34" charset="0"/>
              <a:buChar char="•"/>
            </a:pPr>
            <a:r>
              <a:rPr lang="ru-RU" dirty="0" err="1"/>
              <a:t>хореографічні</a:t>
            </a:r>
            <a:r>
              <a:rPr lang="ru-RU" dirty="0"/>
              <a:t> </a:t>
            </a:r>
            <a:r>
              <a:rPr lang="ru-RU" dirty="0" err="1"/>
              <a:t>зали</a:t>
            </a:r>
            <a:r>
              <a:rPr lang="ru-RU" dirty="0"/>
              <a:t>;</a:t>
            </a:r>
          </a:p>
          <a:p>
            <a:pPr marL="285750" indent="-285750" fontAlgn="base">
              <a:buFont typeface="Arial" panose="020B0604020202020204" pitchFamily="34" charset="0"/>
              <a:buChar char="•"/>
            </a:pPr>
            <a:r>
              <a:rPr lang="ru-RU" dirty="0" err="1"/>
              <a:t>зали</a:t>
            </a:r>
            <a:r>
              <a:rPr lang="ru-RU" dirty="0"/>
              <a:t> для </a:t>
            </a:r>
            <a:r>
              <a:rPr lang="ru-RU" dirty="0" err="1"/>
              <a:t>оркестрів</a:t>
            </a:r>
            <a:r>
              <a:rPr lang="ru-RU" dirty="0"/>
              <a:t> та </a:t>
            </a:r>
            <a:r>
              <a:rPr lang="ru-RU" dirty="0" err="1"/>
              <a:t>ансамблів</a:t>
            </a:r>
            <a:r>
              <a:rPr lang="ru-RU" dirty="0"/>
              <a:t>;</a:t>
            </a:r>
          </a:p>
          <a:p>
            <a:pPr marL="285750" indent="-285750" fontAlgn="base">
              <a:buFont typeface="Arial" panose="020B0604020202020204" pitchFamily="34" charset="0"/>
              <a:buChar char="•"/>
            </a:pPr>
            <a:r>
              <a:rPr lang="ru-RU" dirty="0"/>
              <a:t>зала </a:t>
            </a:r>
            <a:r>
              <a:rPr lang="ru-RU" dirty="0" err="1"/>
              <a:t>циркової</a:t>
            </a:r>
            <a:r>
              <a:rPr lang="ru-RU" dirty="0"/>
              <a:t> </a:t>
            </a:r>
            <a:r>
              <a:rPr lang="ru-RU" dirty="0" err="1"/>
              <a:t>студії</a:t>
            </a:r>
            <a:r>
              <a:rPr lang="ru-RU" dirty="0"/>
              <a:t>;</a:t>
            </a:r>
          </a:p>
          <a:p>
            <a:pPr marL="285750" indent="-285750" fontAlgn="base">
              <a:buFont typeface="Arial" panose="020B0604020202020204" pitchFamily="34" charset="0"/>
              <a:buChar char="•"/>
            </a:pPr>
            <a:r>
              <a:rPr lang="ru-RU" dirty="0" err="1"/>
              <a:t>шахова</a:t>
            </a:r>
            <a:r>
              <a:rPr lang="ru-RU" dirty="0"/>
              <a:t> зала;</a:t>
            </a:r>
          </a:p>
          <a:p>
            <a:pPr marL="285750" indent="-285750" fontAlgn="base">
              <a:buFont typeface="Arial" panose="020B0604020202020204" pitchFamily="34" charset="0"/>
              <a:buChar char="•"/>
            </a:pPr>
            <a:r>
              <a:rPr lang="ru-RU" dirty="0" err="1"/>
              <a:t>хорові</a:t>
            </a:r>
            <a:r>
              <a:rPr lang="ru-RU" dirty="0"/>
              <a:t> </a:t>
            </a:r>
            <a:r>
              <a:rPr lang="ru-RU" dirty="0" err="1"/>
              <a:t>зали</a:t>
            </a:r>
            <a:r>
              <a:rPr lang="ru-RU" dirty="0"/>
              <a:t>;</a:t>
            </a:r>
          </a:p>
          <a:p>
            <a:pPr marL="285750" indent="-285750" fontAlgn="base">
              <a:buFont typeface="Arial" panose="020B0604020202020204" pitchFamily="34" charset="0"/>
              <a:buChar char="•"/>
            </a:pPr>
            <a:r>
              <a:rPr lang="ru-RU" dirty="0" err="1"/>
              <a:t>приміщення</a:t>
            </a:r>
            <a:r>
              <a:rPr lang="ru-RU" dirty="0"/>
              <a:t> для занять з вокалу;</a:t>
            </a:r>
          </a:p>
          <a:p>
            <a:pPr marL="285750" indent="-285750" fontAlgn="base">
              <a:buFont typeface="Arial" panose="020B0604020202020204" pitchFamily="34" charset="0"/>
              <a:buChar char="•"/>
            </a:pPr>
            <a:r>
              <a:rPr lang="ru-RU" dirty="0" err="1"/>
              <a:t>кімнати</a:t>
            </a:r>
            <a:r>
              <a:rPr lang="ru-RU" dirty="0"/>
              <a:t> для </a:t>
            </a:r>
            <a:r>
              <a:rPr lang="ru-RU" dirty="0" err="1"/>
              <a:t>індивідуальних</a:t>
            </a:r>
            <a:r>
              <a:rPr lang="ru-RU" dirty="0"/>
              <a:t> занять на </a:t>
            </a:r>
            <a:r>
              <a:rPr lang="ru-RU" dirty="0" err="1"/>
              <a:t>музичних</a:t>
            </a:r>
            <a:r>
              <a:rPr lang="ru-RU" dirty="0"/>
              <a:t> </a:t>
            </a:r>
            <a:r>
              <a:rPr lang="ru-RU" dirty="0" err="1"/>
              <a:t>інструментах</a:t>
            </a:r>
            <a:r>
              <a:rPr lang="ru-RU" dirty="0"/>
              <a:t>.</a:t>
            </a:r>
          </a:p>
        </p:txBody>
      </p:sp>
      <p:sp>
        <p:nvSpPr>
          <p:cNvPr id="5" name="Прямоугольник 4"/>
          <p:cNvSpPr/>
          <p:nvPr/>
        </p:nvSpPr>
        <p:spPr>
          <a:xfrm>
            <a:off x="5580112" y="476672"/>
            <a:ext cx="3024336" cy="2862322"/>
          </a:xfrm>
          <a:prstGeom prst="rect">
            <a:avLst/>
          </a:prstGeom>
          <a:solidFill>
            <a:schemeClr val="bg1"/>
          </a:solidFill>
        </p:spPr>
        <p:txBody>
          <a:bodyPr wrap="square">
            <a:spAutoFit/>
          </a:bodyPr>
          <a:lstStyle/>
          <a:p>
            <a:pPr fontAlgn="base"/>
            <a:r>
              <a:rPr lang="uk-UA" b="1" dirty="0"/>
              <a:t>Службові приміщення включають: </a:t>
            </a:r>
            <a:endParaRPr lang="uk-UA" dirty="0"/>
          </a:p>
          <a:p>
            <a:pPr marL="285750" indent="-285750" fontAlgn="base">
              <a:buFont typeface="Arial" panose="020B0604020202020204" pitchFamily="34" charset="0"/>
              <a:buChar char="•"/>
            </a:pPr>
            <a:r>
              <a:rPr lang="uk-UA" dirty="0"/>
              <a:t>кабінети адміністрації;</a:t>
            </a:r>
          </a:p>
          <a:p>
            <a:pPr marL="285750" indent="-285750" fontAlgn="base">
              <a:buFont typeface="Arial" panose="020B0604020202020204" pitchFamily="34" charset="0"/>
              <a:buChar char="•"/>
            </a:pPr>
            <a:r>
              <a:rPr lang="uk-UA" dirty="0"/>
              <a:t>серверну кімнату;</a:t>
            </a:r>
          </a:p>
          <a:p>
            <a:pPr marL="285750" indent="-285750" fontAlgn="base">
              <a:buFont typeface="Arial" panose="020B0604020202020204" pitchFamily="34" charset="0"/>
              <a:buChar char="•"/>
            </a:pPr>
            <a:r>
              <a:rPr lang="uk-UA" dirty="0" err="1"/>
              <a:t>звукорежисерську</a:t>
            </a:r>
            <a:r>
              <a:rPr lang="uk-UA" dirty="0"/>
              <a:t> кімнату;</a:t>
            </a:r>
          </a:p>
          <a:p>
            <a:pPr marL="285750" indent="-285750" fontAlgn="base">
              <a:buFont typeface="Arial" panose="020B0604020202020204" pitchFamily="34" charset="0"/>
              <a:buChar char="•"/>
            </a:pPr>
            <a:r>
              <a:rPr lang="uk-UA" dirty="0"/>
              <a:t>гримерки;</a:t>
            </a:r>
          </a:p>
          <a:p>
            <a:pPr marL="285750" indent="-285750" fontAlgn="base">
              <a:buFont typeface="Arial" panose="020B0604020202020204" pitchFamily="34" charset="0"/>
              <a:buChar char="•"/>
            </a:pPr>
            <a:r>
              <a:rPr lang="uk-UA" dirty="0"/>
              <a:t>роздягальні;</a:t>
            </a:r>
          </a:p>
          <a:p>
            <a:pPr marL="285750" indent="-285750" fontAlgn="base">
              <a:buFont typeface="Arial" panose="020B0604020202020204" pitchFamily="34" charset="0"/>
              <a:buChar char="•"/>
            </a:pPr>
            <a:r>
              <a:rPr lang="uk-UA" dirty="0"/>
              <a:t>технічні приміщення;</a:t>
            </a:r>
          </a:p>
          <a:p>
            <a:pPr marL="285750" indent="-285750" fontAlgn="base">
              <a:buFont typeface="Arial" panose="020B0604020202020204" pitchFamily="34" charset="0"/>
              <a:buChar char="•"/>
            </a:pPr>
            <a:r>
              <a:rPr lang="uk-UA" dirty="0"/>
              <a:t>санвузли.</a:t>
            </a:r>
          </a:p>
        </p:txBody>
      </p:sp>
      <p:sp>
        <p:nvSpPr>
          <p:cNvPr id="6" name="Прямоугольник 5"/>
          <p:cNvSpPr/>
          <p:nvPr/>
        </p:nvSpPr>
        <p:spPr>
          <a:xfrm>
            <a:off x="1727682" y="4077072"/>
            <a:ext cx="5688632" cy="1477328"/>
          </a:xfrm>
          <a:prstGeom prst="rect">
            <a:avLst/>
          </a:prstGeom>
          <a:solidFill>
            <a:schemeClr val="bg1"/>
          </a:solidFill>
        </p:spPr>
        <p:txBody>
          <a:bodyPr wrap="square">
            <a:spAutoFit/>
          </a:bodyPr>
          <a:lstStyle/>
          <a:p>
            <a:pPr algn="ctr" fontAlgn="base"/>
            <a:r>
              <a:rPr lang="ru-RU" b="1" dirty="0"/>
              <a:t>Для того, </a:t>
            </a:r>
            <a:r>
              <a:rPr lang="ru-RU" b="1" dirty="0" err="1"/>
              <a:t>щоб</a:t>
            </a:r>
            <a:r>
              <a:rPr lang="ru-RU" b="1" dirty="0"/>
              <a:t> </a:t>
            </a:r>
            <a:r>
              <a:rPr lang="ru-RU" b="1" dirty="0" err="1"/>
              <a:t>глядачі</a:t>
            </a:r>
            <a:r>
              <a:rPr lang="ru-RU" b="1" dirty="0"/>
              <a:t> і </a:t>
            </a:r>
            <a:r>
              <a:rPr lang="ru-RU" b="1" dirty="0" err="1"/>
              <a:t>відвідувачі</a:t>
            </a:r>
            <a:r>
              <a:rPr lang="ru-RU" b="1" dirty="0"/>
              <a:t> проводили тут час з комфортом, у </a:t>
            </a:r>
            <a:r>
              <a:rPr lang="ru-RU" b="1" dirty="0" err="1"/>
              <a:t>палаці</a:t>
            </a:r>
            <a:r>
              <a:rPr lang="ru-RU" b="1" dirty="0"/>
              <a:t> </a:t>
            </a:r>
            <a:r>
              <a:rPr lang="ru-RU" b="1" dirty="0" err="1"/>
              <a:t>передбачено</a:t>
            </a:r>
            <a:r>
              <a:rPr lang="ru-RU" b="1" dirty="0"/>
              <a:t>:</a:t>
            </a:r>
            <a:endParaRPr lang="ru-RU" dirty="0"/>
          </a:p>
          <a:p>
            <a:pPr algn="ctr" fontAlgn="base"/>
            <a:r>
              <a:rPr lang="ru-RU" dirty="0"/>
              <a:t>арт-</a:t>
            </a:r>
            <a:r>
              <a:rPr lang="ru-RU" dirty="0" err="1"/>
              <a:t>кав'ярню</a:t>
            </a:r>
            <a:r>
              <a:rPr lang="ru-RU" dirty="0"/>
              <a:t>;</a:t>
            </a:r>
          </a:p>
          <a:p>
            <a:pPr algn="ctr" fontAlgn="base"/>
            <a:r>
              <a:rPr lang="ru-RU" dirty="0" err="1"/>
              <a:t>лаунж-зони</a:t>
            </a:r>
            <a:r>
              <a:rPr lang="ru-RU" dirty="0"/>
              <a:t>;</a:t>
            </a:r>
          </a:p>
          <a:p>
            <a:pPr algn="ctr" fontAlgn="base"/>
            <a:r>
              <a:rPr lang="ru-RU" dirty="0" err="1"/>
              <a:t>гардероби</a:t>
            </a:r>
            <a:r>
              <a:rPr lang="ru-RU" dirty="0"/>
              <a:t>.</a:t>
            </a:r>
          </a:p>
        </p:txBody>
      </p:sp>
    </p:spTree>
    <p:extLst>
      <p:ext uri="{BB962C8B-B14F-4D97-AF65-F5344CB8AC3E}">
        <p14:creationId xmlns:p14="http://schemas.microsoft.com/office/powerpoint/2010/main" val="16174508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66382" y="332656"/>
            <a:ext cx="8964488" cy="1800200"/>
          </a:xfrm>
        </p:spPr>
        <p:txBody>
          <a:bodyPr/>
          <a:lstStyle/>
          <a:p>
            <a:r>
              <a:rPr lang="uk-UA" b="1" dirty="0"/>
              <a:t>Затишний двір</a:t>
            </a:r>
            <a:r>
              <a:rPr lang="uk-UA" dirty="0"/>
              <a:t> площею 505,69 </a:t>
            </a:r>
            <a:r>
              <a:rPr lang="uk-UA" dirty="0" err="1"/>
              <a:t>кв.м</a:t>
            </a:r>
            <a:r>
              <a:rPr lang="uk-UA" dirty="0"/>
              <a:t>., </a:t>
            </a:r>
            <a:r>
              <a:rPr lang="uk-UA" dirty="0" smtClean="0"/>
              <a:t>з озелененням </a:t>
            </a:r>
            <a:r>
              <a:rPr lang="uk-UA" dirty="0"/>
              <a:t>сприяє гарному відпочинку та проведенню концертів, творчих зустрічей, арт-подій під відкритим небом.</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850536"/>
            <a:ext cx="8568952" cy="5007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81600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11560" y="1124744"/>
            <a:ext cx="8229600" cy="4525963"/>
          </a:xfrm>
        </p:spPr>
        <p:txBody>
          <a:bodyPr>
            <a:normAutofit fontScale="92500" lnSpcReduction="10000"/>
          </a:bodyPr>
          <a:lstStyle/>
          <a:p>
            <a:r>
              <a:rPr lang="uk-UA" dirty="0" smtClean="0"/>
              <a:t>З початку повномасштабного вторгнення ворога в Україну, Комунальний заклад «Палац культури і мистецтв» Мукачівської міської ради максимізував свою роботу. Через територіальну перевагу, сюди почали приїжджати артисти з різних куточків України та проводити різноманітні цікаві благодійні концерти на підтримку ЗСУ. </a:t>
            </a:r>
          </a:p>
          <a:p>
            <a:endParaRPr lang="uk-UA" dirty="0" smtClean="0"/>
          </a:p>
          <a:p>
            <a:r>
              <a:rPr lang="uk-UA" dirty="0" smtClean="0"/>
              <a:t>Завдяки цьому, моя практика в даній установі пройшла дуже насичено та цікаво. Я була задіяна до організації різних концертів, вистав та допомагала в підготовці до них. Це були виступи заслужених артистів України, вокальних гуртів, танцювальних студій та ансамблів.</a:t>
            </a:r>
            <a:endParaRPr lang="ru-RU" dirty="0"/>
          </a:p>
        </p:txBody>
      </p:sp>
    </p:spTree>
    <p:extLst>
      <p:ext uri="{BB962C8B-B14F-4D97-AF65-F5344CB8AC3E}">
        <p14:creationId xmlns:p14="http://schemas.microsoft.com/office/powerpoint/2010/main" val="270405411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сполнительная">
  <a:themeElements>
    <a:clrScheme name="Исполнительная">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Исполнительная">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Исполнитель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944</TotalTime>
  <Words>801</Words>
  <Application>Microsoft Office PowerPoint</Application>
  <PresentationFormat>Екран (4:3)</PresentationFormat>
  <Paragraphs>67</Paragraphs>
  <Slides>16</Slides>
  <Notes>0</Notes>
  <HiddenSlides>0</HiddenSlides>
  <MMClips>0</MMClips>
  <ScaleCrop>false</ScaleCrop>
  <HeadingPairs>
    <vt:vector size="4" baseType="variant">
      <vt:variant>
        <vt:lpstr>Тема</vt:lpstr>
      </vt:variant>
      <vt:variant>
        <vt:i4>1</vt:i4>
      </vt:variant>
      <vt:variant>
        <vt:lpstr>Заголовки слайдів</vt:lpstr>
      </vt:variant>
      <vt:variant>
        <vt:i4>16</vt:i4>
      </vt:variant>
    </vt:vector>
  </HeadingPairs>
  <TitlesOfParts>
    <vt:vector size="17" baseType="lpstr">
      <vt:lpstr>Исполнительная</vt:lpstr>
      <vt:lpstr>Звіт з навчальної(проєктної) практики у Комунальному закладі «Палац культури і мистецтв» Мукачівської міської ради</vt:lpstr>
      <vt:lpstr>Презентація PowerPoint</vt:lpstr>
      <vt:lpstr>Презентація PowerPoint</vt:lpstr>
      <vt:lpstr>Заклад містить близько 100 багатофункціональних приміщень, серед яких: </vt:lpstr>
      <vt:lpstr>Презентація PowerPoint</vt:lpstr>
      <vt:lpstr>Презентація PowerPoint</vt:lpstr>
      <vt:lpstr>Презентація PowerPoint</vt:lpstr>
      <vt:lpstr>Презентація PowerPoint</vt:lpstr>
      <vt:lpstr>Презентація PowerPoint</vt:lpstr>
      <vt:lpstr>12.01.«Brevis vocal group»</vt:lpstr>
      <vt:lpstr>21.01. Благодійний концерт</vt:lpstr>
      <vt:lpstr>5.02. «Форпост»</vt:lpstr>
      <vt:lpstr>6.02. «Virsky»</vt:lpstr>
      <vt:lpstr>7.02. «Без обмежень»</vt:lpstr>
      <vt:lpstr>Презентація PowerPoint</vt:lpstr>
      <vt:lpstr>Дякую за увагу!</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Звіт з навчальної(ознайомчої) практики у Комунальному закладі «Палац культури і мистецтв» Мукачівської міської ради</dc:title>
  <dc:creator>Red</dc:creator>
  <cp:lastModifiedBy>філософія мистецтв</cp:lastModifiedBy>
  <cp:revision>35</cp:revision>
  <dcterms:created xsi:type="dcterms:W3CDTF">2021-02-11T15:57:31Z</dcterms:created>
  <dcterms:modified xsi:type="dcterms:W3CDTF">2023-03-14T10:40:29Z</dcterms:modified>
</cp:coreProperties>
</file>