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0E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72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655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023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2233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37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514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691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73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32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557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52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43D-2FB9-40D6-86EA-AD7AA878BF02}" type="datetimeFigureOut">
              <a:rPr lang="uk-UA" smtClean="0"/>
              <a:t>28.02.2017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DBE2-F357-48AE-A7F2-8666B4F5F1A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026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194.44.198.79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ілка вправо 22"/>
          <p:cNvSpPr/>
          <p:nvPr/>
        </p:nvSpPr>
        <p:spPr>
          <a:xfrm rot="12745105">
            <a:off x="3660622" y="4925714"/>
            <a:ext cx="1455860" cy="945729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38" y="889021"/>
            <a:ext cx="10058400" cy="53625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8565"/>
            <a:ext cx="2667000" cy="3248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6801" y="268457"/>
            <a:ext cx="7720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Яку вибіркову дисципліну </a:t>
            </a:r>
            <a:r>
              <a:rPr lang="uk-UA" sz="3600" dirty="0" err="1" smtClean="0"/>
              <a:t>обереш</a:t>
            </a:r>
            <a:r>
              <a:rPr lang="uk-UA" sz="3600" dirty="0" smtClean="0"/>
              <a:t> ти?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 rot="1836891">
            <a:off x="9072831" y="3121924"/>
            <a:ext cx="2257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Екологічна культура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03012">
            <a:off x="7572383" y="4357808"/>
            <a:ext cx="394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Львівська Опера: міф та реальність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 rot="1869599">
            <a:off x="9825109" y="2639329"/>
            <a:ext cx="1441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Сучасні ІТ</a:t>
            </a:r>
            <a:endParaRPr lang="uk-UA" sz="2400" dirty="0"/>
          </a:p>
        </p:txBody>
      </p:sp>
      <p:sp>
        <p:nvSpPr>
          <p:cNvPr id="11" name="TextBox 10"/>
          <p:cNvSpPr txBox="1"/>
          <p:nvPr/>
        </p:nvSpPr>
        <p:spPr>
          <a:xfrm rot="1912750">
            <a:off x="9203986" y="4125685"/>
            <a:ext cx="2287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Пам’ять природи</a:t>
            </a:r>
            <a:endParaRPr lang="uk-UA" sz="2000" dirty="0"/>
          </a:p>
        </p:txBody>
      </p:sp>
      <p:sp>
        <p:nvSpPr>
          <p:cNvPr id="12" name="TextBox 11"/>
          <p:cNvSpPr txBox="1"/>
          <p:nvPr/>
        </p:nvSpPr>
        <p:spPr>
          <a:xfrm rot="1920914">
            <a:off x="7444870" y="3403096"/>
            <a:ext cx="25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Алмаз в історії людства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 rot="1990996">
            <a:off x="8926534" y="5226336"/>
            <a:ext cx="236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Комп’ютерна графіка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 rot="1931937">
            <a:off x="7797287" y="5466565"/>
            <a:ext cx="183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Природа музики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 rot="1867492">
            <a:off x="8081092" y="3082362"/>
            <a:ext cx="204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Римське право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 rot="1907692">
            <a:off x="9632833" y="3661113"/>
            <a:ext cx="160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Хімія довкілля</a:t>
            </a:r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 rot="1988849">
            <a:off x="7839825" y="5033174"/>
            <a:ext cx="222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Фізичне виховання</a:t>
            </a:r>
            <a:endParaRPr lang="uk-UA" dirty="0"/>
          </a:p>
        </p:txBody>
      </p:sp>
      <p:sp>
        <p:nvSpPr>
          <p:cNvPr id="18" name="TextBox 17"/>
          <p:cNvSpPr txBox="1"/>
          <p:nvPr/>
        </p:nvSpPr>
        <p:spPr>
          <a:xfrm rot="1974695">
            <a:off x="6522969" y="4470452"/>
            <a:ext cx="2070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Коштовне каміння</a:t>
            </a:r>
            <a:endParaRPr lang="uk-UA" dirty="0"/>
          </a:p>
        </p:txBody>
      </p:sp>
      <p:sp>
        <p:nvSpPr>
          <p:cNvPr id="19" name="TextBox 18"/>
          <p:cNvSpPr txBox="1"/>
          <p:nvPr/>
        </p:nvSpPr>
        <p:spPr>
          <a:xfrm rot="1934544">
            <a:off x="1596926" y="5294564"/>
            <a:ext cx="210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Медична географія</a:t>
            </a:r>
            <a:endParaRPr lang="uk-UA" dirty="0"/>
          </a:p>
        </p:txBody>
      </p:sp>
      <p:sp>
        <p:nvSpPr>
          <p:cNvPr id="20" name="TextBox 19"/>
          <p:cNvSpPr txBox="1"/>
          <p:nvPr/>
        </p:nvSpPr>
        <p:spPr>
          <a:xfrm rot="1902882">
            <a:off x="2422248" y="5360631"/>
            <a:ext cx="208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Соціологія бізнесу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 rot="2002108">
            <a:off x="4872456" y="4289321"/>
            <a:ext cx="1908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Електроніка і світ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 rot="1925604">
            <a:off x="3314308" y="4594821"/>
            <a:ext cx="281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Українська мова і політика</a:t>
            </a:r>
            <a:endParaRPr lang="uk-UA" dirty="0"/>
          </a:p>
        </p:txBody>
      </p:sp>
      <p:sp>
        <p:nvSpPr>
          <p:cNvPr id="26" name="TextBox 25"/>
          <p:cNvSpPr txBox="1"/>
          <p:nvPr/>
        </p:nvSpPr>
        <p:spPr>
          <a:xfrm rot="1911381">
            <a:off x="5747648" y="5287126"/>
            <a:ext cx="2247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Внутрішній ринок ЄС</a:t>
            </a:r>
            <a:endParaRPr lang="uk-UA" dirty="0"/>
          </a:p>
        </p:txBody>
      </p:sp>
      <p:sp>
        <p:nvSpPr>
          <p:cNvPr id="28" name="TextBox 27"/>
          <p:cNvSpPr txBox="1"/>
          <p:nvPr/>
        </p:nvSpPr>
        <p:spPr>
          <a:xfrm rot="2002073">
            <a:off x="6308731" y="3412609"/>
            <a:ext cx="2400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Історія релігій світу</a:t>
            </a:r>
            <a:endParaRPr lang="uk-UA" dirty="0"/>
          </a:p>
        </p:txBody>
      </p:sp>
      <p:sp>
        <p:nvSpPr>
          <p:cNvPr id="29" name="TextBox 28"/>
          <p:cNvSpPr txBox="1"/>
          <p:nvPr/>
        </p:nvSpPr>
        <p:spPr>
          <a:xfrm rot="1957913">
            <a:off x="2430053" y="4990353"/>
            <a:ext cx="26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Захист від дискримінації</a:t>
            </a:r>
            <a:endParaRPr lang="uk-UA" dirty="0"/>
          </a:p>
        </p:txBody>
      </p:sp>
      <p:sp>
        <p:nvSpPr>
          <p:cNvPr id="30" name="TextBox 29"/>
          <p:cNvSpPr txBox="1"/>
          <p:nvPr/>
        </p:nvSpPr>
        <p:spPr>
          <a:xfrm rot="1883929">
            <a:off x="5357710" y="5700185"/>
            <a:ext cx="1351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Хімія життя</a:t>
            </a:r>
            <a:endParaRPr lang="uk-UA" dirty="0"/>
          </a:p>
        </p:txBody>
      </p:sp>
      <p:sp>
        <p:nvSpPr>
          <p:cNvPr id="31" name="Стрілка вправо 30"/>
          <p:cNvSpPr/>
          <p:nvPr/>
        </p:nvSpPr>
        <p:spPr>
          <a:xfrm rot="12659213">
            <a:off x="2684796" y="3921369"/>
            <a:ext cx="969960" cy="700647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Стрілка вправо 31"/>
          <p:cNvSpPr/>
          <p:nvPr/>
        </p:nvSpPr>
        <p:spPr>
          <a:xfrm rot="12659213">
            <a:off x="1043234" y="5093559"/>
            <a:ext cx="1378079" cy="894738"/>
          </a:xfrm>
          <a:prstGeom prst="rightArrow">
            <a:avLst/>
          </a:prstGeom>
          <a:solidFill>
            <a:srgbClr val="AA0E76"/>
          </a:solidFill>
          <a:ln>
            <a:solidFill>
              <a:srgbClr val="AA0E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TextBox 32"/>
          <p:cNvSpPr txBox="1"/>
          <p:nvPr/>
        </p:nvSpPr>
        <p:spPr>
          <a:xfrm rot="1943082">
            <a:off x="4203458" y="4216013"/>
            <a:ext cx="1934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Ніцше та нігілізм</a:t>
            </a:r>
            <a:endParaRPr lang="uk-UA" dirty="0"/>
          </a:p>
        </p:txBody>
      </p:sp>
      <p:sp>
        <p:nvSpPr>
          <p:cNvPr id="34" name="TextBox 33"/>
          <p:cNvSpPr txBox="1"/>
          <p:nvPr/>
        </p:nvSpPr>
        <p:spPr>
          <a:xfrm rot="1956249">
            <a:off x="5670393" y="4393573"/>
            <a:ext cx="237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Культура здоров’я</a:t>
            </a:r>
            <a:endParaRPr lang="uk-UA" dirty="0"/>
          </a:p>
        </p:txBody>
      </p:sp>
      <p:sp>
        <p:nvSpPr>
          <p:cNvPr id="35" name="TextBox 34"/>
          <p:cNvSpPr txBox="1"/>
          <p:nvPr/>
        </p:nvSpPr>
        <p:spPr>
          <a:xfrm rot="1905988">
            <a:off x="3659679" y="5028335"/>
            <a:ext cx="182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Франкознавство</a:t>
            </a:r>
            <a:endParaRPr lang="uk-UA" dirty="0"/>
          </a:p>
        </p:txBody>
      </p:sp>
      <p:sp>
        <p:nvSpPr>
          <p:cNvPr id="36" name="TextBox 35"/>
          <p:cNvSpPr txBox="1"/>
          <p:nvPr/>
        </p:nvSpPr>
        <p:spPr>
          <a:xfrm rot="1935910">
            <a:off x="6691624" y="3980012"/>
            <a:ext cx="226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Тероризм і політика</a:t>
            </a:r>
            <a:endParaRPr lang="uk-UA" dirty="0"/>
          </a:p>
        </p:txBody>
      </p:sp>
      <p:sp>
        <p:nvSpPr>
          <p:cNvPr id="37" name="TextBox 36"/>
          <p:cNvSpPr txBox="1"/>
          <p:nvPr/>
        </p:nvSpPr>
        <p:spPr>
          <a:xfrm rot="1947842">
            <a:off x="1318348" y="5488803"/>
            <a:ext cx="160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Українці у світі</a:t>
            </a:r>
            <a:endParaRPr lang="uk-UA" dirty="0"/>
          </a:p>
        </p:txBody>
      </p:sp>
      <p:sp>
        <p:nvSpPr>
          <p:cNvPr id="38" name="TextBox 37"/>
          <p:cNvSpPr txBox="1"/>
          <p:nvPr/>
        </p:nvSpPr>
        <p:spPr>
          <a:xfrm rot="1914877">
            <a:off x="6463135" y="5269727"/>
            <a:ext cx="1990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Візуалізація даних</a:t>
            </a:r>
            <a:endParaRPr lang="uk-UA" dirty="0"/>
          </a:p>
        </p:txBody>
      </p:sp>
      <p:sp>
        <p:nvSpPr>
          <p:cNvPr id="2" name="TextBox 1"/>
          <p:cNvSpPr txBox="1"/>
          <p:nvPr/>
        </p:nvSpPr>
        <p:spPr>
          <a:xfrm>
            <a:off x="2380836" y="1359411"/>
            <a:ext cx="9420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Зайди на сайт вибіркових дисциплін за </a:t>
            </a:r>
            <a:r>
              <a:rPr lang="uk-UA" dirty="0" err="1" smtClean="0"/>
              <a:t>адресою</a:t>
            </a:r>
            <a:r>
              <a:rPr lang="uk-UA" dirty="0" smtClean="0"/>
              <a:t> </a:t>
            </a:r>
            <a:r>
              <a:rPr lang="en-US" dirty="0" smtClean="0">
                <a:hlinkClick r:id="rId5"/>
              </a:rPr>
              <a:t>http:</a:t>
            </a:r>
            <a:r>
              <a:rPr lang="uk-UA" dirty="0" smtClean="0">
                <a:hlinkClick r:id="rId5"/>
              </a:rPr>
              <a:t>//194.44.198.79</a:t>
            </a:r>
            <a:r>
              <a:rPr lang="uk-UA" dirty="0" smtClean="0"/>
              <a:t> та </a:t>
            </a:r>
            <a:r>
              <a:rPr lang="uk-UA" dirty="0" err="1" smtClean="0"/>
              <a:t>обери</a:t>
            </a:r>
            <a:r>
              <a:rPr lang="uk-UA" dirty="0" smtClean="0"/>
              <a:t> для вивчення </a:t>
            </a:r>
          </a:p>
          <a:p>
            <a:r>
              <a:rPr lang="uk-UA" dirty="0" smtClean="0"/>
              <a:t>дисципліни з переліку запропонованих. Зроби свій вибір!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031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00216" y="123568"/>
            <a:ext cx="10653584" cy="6053395"/>
          </a:xfr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/>
              <a:t>	</a:t>
            </a:r>
            <a:r>
              <a:rPr lang="uk-UA" dirty="0" smtClean="0"/>
              <a:t>При </a:t>
            </a:r>
            <a:r>
              <a:rPr lang="uk-UA" dirty="0"/>
              <a:t>першому вході в систему вільного вибору дисциплін студент (денної/заочної форми навчання) у блоці Дисципліни має можливість ознайомитися з переліком вибіркових дисциплін, визначених за семестрами,  їх описом та подати адресу своєї електронної пошти для зворотного зв’язку. Після ознайомлення обрати одну вибіркову дисципліну з пропонованого переліку на 3 семестр та одну дисципліну на 4 семестр 2017/2018 навчального року. </a:t>
            </a:r>
          </a:p>
          <a:p>
            <a:pPr marL="0" indent="0">
              <a:buNone/>
            </a:pPr>
            <a:r>
              <a:rPr lang="uk-UA" dirty="0" smtClean="0"/>
              <a:t>	Обсяг </a:t>
            </a:r>
            <a:r>
              <a:rPr lang="uk-UA" dirty="0"/>
              <a:t>кожної вибіркової дисципліни становить 3 кредити, що включає 16 годин лекційних занять, 16 годин практичних та 58 годин відведених на самостійну роботу для денної форми навчання. Для заочної форми навчання обсяг вибіркової дисципліни становить 3 кредити, 10 годин аудиторних занять і 80 годин на самостійну роботу. Форма підсумкового контролю – семестровий залік у кожному семестрі. Вибіркову дисципліну «Фізичне виховання» обирають студенти тільки денної форми навчання.</a:t>
            </a:r>
          </a:p>
          <a:p>
            <a:pPr marL="0" indent="0">
              <a:buNone/>
            </a:pPr>
            <a:r>
              <a:rPr lang="uk-UA" dirty="0" smtClean="0"/>
              <a:t>	Процедура </a:t>
            </a:r>
            <a:r>
              <a:rPr lang="uk-UA" dirty="0"/>
              <a:t>вільного вибору дисципліни передбачає 2 етапи:</a:t>
            </a:r>
          </a:p>
          <a:p>
            <a:r>
              <a:rPr lang="uk-UA" dirty="0"/>
              <a:t>І хвиля реєстрації починається з 24 лютого 2017 року та завершується о 12.00 6 березня 2017 року;</a:t>
            </a:r>
          </a:p>
          <a:p>
            <a:r>
              <a:rPr lang="uk-UA" dirty="0"/>
              <a:t>ІІ хвиля реєстрації та комплектації груп стартує відразу після закінчення першої і триває до 12.00 14 березня 2017 року.</a:t>
            </a:r>
          </a:p>
          <a:p>
            <a:pPr marL="0" indent="0">
              <a:buNone/>
            </a:pPr>
            <a:r>
              <a:rPr lang="uk-UA" dirty="0" smtClean="0"/>
              <a:t>	Під </a:t>
            </a:r>
            <a:r>
              <a:rPr lang="uk-UA" dirty="0"/>
              <a:t>час першої хвилі реєстрації студент може зайти в систему для перегляду стану комплектації груп та зміни/редагування свого вибору дисципліни.</a:t>
            </a:r>
          </a:p>
          <a:p>
            <a:pPr marL="0" indent="0">
              <a:buNone/>
            </a:pPr>
            <a:r>
              <a:rPr lang="uk-UA" dirty="0" smtClean="0"/>
              <a:t>	Після </a:t>
            </a:r>
            <a:r>
              <a:rPr lang="uk-UA" dirty="0"/>
              <a:t>завершення першої хвилі фіксуються дисципліни, для яких групи складають не менше 25-ти осіб (верхня межа не встановлена), дисципліни з меншою кількістю доукомплектовуються незареєстрованими студентами у порядку спадання 24+1, 23+2, 22+3 .... . Студенти, що зареєструвалися на дисципліни, для яких не вдалося укомплектувати групи, у другій хвилі реєстрації отримують можливість вибрати дисципліни зі сформованих після першої хвилі. </a:t>
            </a:r>
          </a:p>
          <a:p>
            <a:pPr marL="0" indent="0">
              <a:buNone/>
            </a:pPr>
            <a:r>
              <a:rPr lang="uk-UA" dirty="0" smtClean="0"/>
              <a:t>	Заяву </a:t>
            </a:r>
            <a:r>
              <a:rPr lang="uk-UA" dirty="0"/>
              <a:t>на вивчення дисципліни вільного вибору студенти заповнюють та залишають в деканаті згідно зі списками електронної реєстрації. Заява зберігається в деканаті в особовій справі студента протягом усього терміну його навчання.</a:t>
            </a:r>
          </a:p>
          <a:p>
            <a:pPr marL="0" indent="0">
              <a:buNone/>
            </a:pPr>
            <a:r>
              <a:rPr lang="uk-UA" dirty="0" smtClean="0"/>
              <a:t>	З </a:t>
            </a:r>
            <a:r>
              <a:rPr lang="uk-UA" dirty="0"/>
              <a:t>моменту формування груп, вибіркова дисципліна стає для студента обов’язковою.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9517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94</Words>
  <Application>Microsoft Office PowerPoint</Application>
  <PresentationFormat>Довільний</PresentationFormat>
  <Paragraphs>37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Оля</dc:creator>
  <cp:lastModifiedBy>User</cp:lastModifiedBy>
  <cp:revision>11</cp:revision>
  <dcterms:created xsi:type="dcterms:W3CDTF">2017-02-23T11:48:58Z</dcterms:created>
  <dcterms:modified xsi:type="dcterms:W3CDTF">2017-02-28T07:44:34Z</dcterms:modified>
</cp:coreProperties>
</file>